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257" r:id="rId3"/>
    <p:sldId id="258" r:id="rId4"/>
    <p:sldId id="259" r:id="rId5"/>
    <p:sldId id="266" r:id="rId6"/>
    <p:sldId id="260" r:id="rId7"/>
    <p:sldId id="267" r:id="rId8"/>
    <p:sldId id="268" r:id="rId9"/>
    <p:sldId id="261" r:id="rId10"/>
    <p:sldId id="262" r:id="rId11"/>
    <p:sldId id="270" r:id="rId12"/>
    <p:sldId id="263" r:id="rId13"/>
    <p:sldId id="264" r:id="rId14"/>
    <p:sldId id="265" r:id="rId15"/>
    <p:sldId id="269" r:id="rId16"/>
  </p:sldIdLst>
  <p:sldSz cx="9144000" cy="6858000" type="screen4x3"/>
  <p:notesSz cx="9996488" cy="686435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p:scale>
          <a:sx n="103" d="100"/>
          <a:sy n="103" d="100"/>
        </p:scale>
        <p:origin x="-102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4331811" cy="343218"/>
          </a:xfrm>
          <a:prstGeom prst="rect">
            <a:avLst/>
          </a:prstGeom>
        </p:spPr>
        <p:txBody>
          <a:bodyPr vert="horz" lIns="96341" tIns="48171" rIns="96341" bIns="48171" rtlCol="0"/>
          <a:lstStyle>
            <a:lvl1pPr algn="l">
              <a:defRPr sz="1300"/>
            </a:lvl1pPr>
          </a:lstStyle>
          <a:p>
            <a:endParaRPr lang="da-DK"/>
          </a:p>
        </p:txBody>
      </p:sp>
      <p:sp>
        <p:nvSpPr>
          <p:cNvPr id="3" name="Pladsholder til dato 2"/>
          <p:cNvSpPr>
            <a:spLocks noGrp="1"/>
          </p:cNvSpPr>
          <p:nvPr>
            <p:ph type="dt" sz="quarter" idx="1"/>
          </p:nvPr>
        </p:nvSpPr>
        <p:spPr>
          <a:xfrm>
            <a:off x="5662363" y="0"/>
            <a:ext cx="4331811" cy="343218"/>
          </a:xfrm>
          <a:prstGeom prst="rect">
            <a:avLst/>
          </a:prstGeom>
        </p:spPr>
        <p:txBody>
          <a:bodyPr vert="horz" lIns="96341" tIns="48171" rIns="96341" bIns="48171" rtlCol="0"/>
          <a:lstStyle>
            <a:lvl1pPr algn="r">
              <a:defRPr sz="1300"/>
            </a:lvl1pPr>
          </a:lstStyle>
          <a:p>
            <a:fld id="{E4D9E7AF-01BE-416A-A4C3-565A3670E9DB}" type="datetimeFigureOut">
              <a:rPr lang="da-DK" smtClean="0"/>
              <a:t>29-12-2019</a:t>
            </a:fld>
            <a:endParaRPr lang="da-DK"/>
          </a:p>
        </p:txBody>
      </p:sp>
      <p:sp>
        <p:nvSpPr>
          <p:cNvPr id="4" name="Pladsholder til sidefod 3"/>
          <p:cNvSpPr>
            <a:spLocks noGrp="1"/>
          </p:cNvSpPr>
          <p:nvPr>
            <p:ph type="ftr" sz="quarter" idx="2"/>
          </p:nvPr>
        </p:nvSpPr>
        <p:spPr>
          <a:xfrm>
            <a:off x="0" y="6519941"/>
            <a:ext cx="4331811" cy="343218"/>
          </a:xfrm>
          <a:prstGeom prst="rect">
            <a:avLst/>
          </a:prstGeom>
        </p:spPr>
        <p:txBody>
          <a:bodyPr vert="horz" lIns="96341" tIns="48171" rIns="96341" bIns="48171" rtlCol="0" anchor="b"/>
          <a:lstStyle>
            <a:lvl1pPr algn="l">
              <a:defRPr sz="1300"/>
            </a:lvl1pPr>
          </a:lstStyle>
          <a:p>
            <a:endParaRPr lang="da-DK"/>
          </a:p>
        </p:txBody>
      </p:sp>
      <p:sp>
        <p:nvSpPr>
          <p:cNvPr id="5" name="Pladsholder til diasnummer 4"/>
          <p:cNvSpPr>
            <a:spLocks noGrp="1"/>
          </p:cNvSpPr>
          <p:nvPr>
            <p:ph type="sldNum" sz="quarter" idx="3"/>
          </p:nvPr>
        </p:nvSpPr>
        <p:spPr>
          <a:xfrm>
            <a:off x="5662363" y="6519941"/>
            <a:ext cx="4331811" cy="343218"/>
          </a:xfrm>
          <a:prstGeom prst="rect">
            <a:avLst/>
          </a:prstGeom>
        </p:spPr>
        <p:txBody>
          <a:bodyPr vert="horz" lIns="96341" tIns="48171" rIns="96341" bIns="48171" rtlCol="0" anchor="b"/>
          <a:lstStyle>
            <a:lvl1pPr algn="r">
              <a:defRPr sz="1300"/>
            </a:lvl1pPr>
          </a:lstStyle>
          <a:p>
            <a:fld id="{72D9C644-27D5-4E6D-9E48-E4736631B136}" type="slidenum">
              <a:rPr lang="da-DK" smtClean="0"/>
              <a:t>‹nr.›</a:t>
            </a:fld>
            <a:endParaRPr lang="da-DK"/>
          </a:p>
        </p:txBody>
      </p:sp>
    </p:spTree>
    <p:extLst>
      <p:ext uri="{BB962C8B-B14F-4D97-AF65-F5344CB8AC3E}">
        <p14:creationId xmlns:p14="http://schemas.microsoft.com/office/powerpoint/2010/main" val="41002387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4331811" cy="343218"/>
          </a:xfrm>
          <a:prstGeom prst="rect">
            <a:avLst/>
          </a:prstGeom>
        </p:spPr>
        <p:txBody>
          <a:bodyPr vert="horz" lIns="96341" tIns="48171" rIns="96341" bIns="48171" rtlCol="0"/>
          <a:lstStyle>
            <a:lvl1pPr algn="l">
              <a:defRPr sz="1300"/>
            </a:lvl1pPr>
          </a:lstStyle>
          <a:p>
            <a:endParaRPr lang="da-DK"/>
          </a:p>
        </p:txBody>
      </p:sp>
      <p:sp>
        <p:nvSpPr>
          <p:cNvPr id="3" name="Pladsholder til dato 2"/>
          <p:cNvSpPr>
            <a:spLocks noGrp="1"/>
          </p:cNvSpPr>
          <p:nvPr>
            <p:ph type="dt" idx="1"/>
          </p:nvPr>
        </p:nvSpPr>
        <p:spPr>
          <a:xfrm>
            <a:off x="5662363" y="0"/>
            <a:ext cx="4331811" cy="343218"/>
          </a:xfrm>
          <a:prstGeom prst="rect">
            <a:avLst/>
          </a:prstGeom>
        </p:spPr>
        <p:txBody>
          <a:bodyPr vert="horz" lIns="96341" tIns="48171" rIns="96341" bIns="48171" rtlCol="0"/>
          <a:lstStyle>
            <a:lvl1pPr algn="r">
              <a:defRPr sz="1300"/>
            </a:lvl1pPr>
          </a:lstStyle>
          <a:p>
            <a:fld id="{EC192EA3-6789-41C7-AC22-75DA2CC3B6D4}" type="datetimeFigureOut">
              <a:rPr lang="da-DK" smtClean="0"/>
              <a:pPr/>
              <a:t>29-12-2019</a:t>
            </a:fld>
            <a:endParaRPr lang="da-DK"/>
          </a:p>
        </p:txBody>
      </p:sp>
      <p:sp>
        <p:nvSpPr>
          <p:cNvPr id="4" name="Pladsholder til diasbillede 3"/>
          <p:cNvSpPr>
            <a:spLocks noGrp="1" noRot="1" noChangeAspect="1"/>
          </p:cNvSpPr>
          <p:nvPr>
            <p:ph type="sldImg" idx="2"/>
          </p:nvPr>
        </p:nvSpPr>
        <p:spPr>
          <a:xfrm>
            <a:off x="3281363" y="514350"/>
            <a:ext cx="3433762" cy="2574925"/>
          </a:xfrm>
          <a:prstGeom prst="rect">
            <a:avLst/>
          </a:prstGeom>
          <a:noFill/>
          <a:ln w="12700">
            <a:solidFill>
              <a:prstClr val="black"/>
            </a:solidFill>
          </a:ln>
        </p:spPr>
        <p:txBody>
          <a:bodyPr vert="horz" lIns="96341" tIns="48171" rIns="96341" bIns="48171" rtlCol="0" anchor="ctr"/>
          <a:lstStyle/>
          <a:p>
            <a:endParaRPr lang="da-DK"/>
          </a:p>
        </p:txBody>
      </p:sp>
      <p:sp>
        <p:nvSpPr>
          <p:cNvPr id="5" name="Pladsholder til noter 4"/>
          <p:cNvSpPr>
            <a:spLocks noGrp="1"/>
          </p:cNvSpPr>
          <p:nvPr>
            <p:ph type="body" sz="quarter" idx="3"/>
          </p:nvPr>
        </p:nvSpPr>
        <p:spPr>
          <a:xfrm>
            <a:off x="999649" y="3260566"/>
            <a:ext cx="7997190" cy="3088958"/>
          </a:xfrm>
          <a:prstGeom prst="rect">
            <a:avLst/>
          </a:prstGeom>
        </p:spPr>
        <p:txBody>
          <a:bodyPr vert="horz" lIns="96341" tIns="48171" rIns="96341" bIns="48171" rtlCol="0">
            <a:normAutofit/>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6519941"/>
            <a:ext cx="4331811" cy="343218"/>
          </a:xfrm>
          <a:prstGeom prst="rect">
            <a:avLst/>
          </a:prstGeom>
        </p:spPr>
        <p:txBody>
          <a:bodyPr vert="horz" lIns="96341" tIns="48171" rIns="96341" bIns="48171" rtlCol="0" anchor="b"/>
          <a:lstStyle>
            <a:lvl1pPr algn="l">
              <a:defRPr sz="1300"/>
            </a:lvl1pPr>
          </a:lstStyle>
          <a:p>
            <a:endParaRPr lang="da-DK"/>
          </a:p>
        </p:txBody>
      </p:sp>
      <p:sp>
        <p:nvSpPr>
          <p:cNvPr id="7" name="Pladsholder til diasnummer 6"/>
          <p:cNvSpPr>
            <a:spLocks noGrp="1"/>
          </p:cNvSpPr>
          <p:nvPr>
            <p:ph type="sldNum" sz="quarter" idx="5"/>
          </p:nvPr>
        </p:nvSpPr>
        <p:spPr>
          <a:xfrm>
            <a:off x="5662363" y="6519941"/>
            <a:ext cx="4331811" cy="343218"/>
          </a:xfrm>
          <a:prstGeom prst="rect">
            <a:avLst/>
          </a:prstGeom>
        </p:spPr>
        <p:txBody>
          <a:bodyPr vert="horz" lIns="96341" tIns="48171" rIns="96341" bIns="48171" rtlCol="0" anchor="b"/>
          <a:lstStyle>
            <a:lvl1pPr algn="r">
              <a:defRPr sz="1300"/>
            </a:lvl1pPr>
          </a:lstStyle>
          <a:p>
            <a:fld id="{01D3E8DC-3AE4-43CB-8C0E-19E6D653D37F}" type="slidenum">
              <a:rPr lang="da-DK" smtClean="0"/>
              <a:pPr/>
              <a:t>‹nr.›</a:t>
            </a:fld>
            <a:endParaRPr lang="da-DK"/>
          </a:p>
        </p:txBody>
      </p:sp>
    </p:spTree>
    <p:extLst>
      <p:ext uri="{BB962C8B-B14F-4D97-AF65-F5344CB8AC3E}">
        <p14:creationId xmlns:p14="http://schemas.microsoft.com/office/powerpoint/2010/main" val="156041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Open Sans" pitchFamily="34" charset="0"/>
                <a:ea typeface="Open Sans" pitchFamily="34" charset="0"/>
                <a:cs typeface="Open 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dirty="0"/>
          </a:p>
        </p:txBody>
      </p:sp>
      <p:sp>
        <p:nvSpPr>
          <p:cNvPr id="10" name="Pladsholder til dato 3"/>
          <p:cNvSpPr>
            <a:spLocks noGrp="1"/>
          </p:cNvSpPr>
          <p:nvPr>
            <p:ph type="dt" sz="half" idx="2"/>
          </p:nvPr>
        </p:nvSpPr>
        <p:spPr>
          <a:xfrm>
            <a:off x="7452320" y="6448251"/>
            <a:ext cx="1296144" cy="365125"/>
          </a:xfrm>
          <a:prstGeom prst="rect">
            <a:avLst/>
          </a:prstGeom>
        </p:spPr>
        <p:txBody>
          <a:bodyPr/>
          <a:lstStyle>
            <a:lvl1pPr algn="r">
              <a:defRPr sz="1200">
                <a:solidFill>
                  <a:schemeClr val="bg1"/>
                </a:solidFill>
                <a:latin typeface="Open Sans" pitchFamily="34" charset="0"/>
                <a:ea typeface="Open Sans" pitchFamily="34" charset="0"/>
                <a:cs typeface="Open Sans" pitchFamily="34" charset="0"/>
              </a:defRPr>
            </a:lvl1pPr>
          </a:lstStyle>
          <a:p>
            <a:fld id="{F359A5A5-743E-458D-94CB-798F775822E7}" type="datetime1">
              <a:rPr lang="da-DK" smtClean="0"/>
              <a:pPr/>
              <a:t>29-12-2019</a:t>
            </a:fld>
            <a:endParaRPr lang="da-DK" dirty="0"/>
          </a:p>
        </p:txBody>
      </p:sp>
      <p:sp>
        <p:nvSpPr>
          <p:cNvPr id="11" name="Pladsholder til sidefod 4"/>
          <p:cNvSpPr>
            <a:spLocks noGrp="1"/>
          </p:cNvSpPr>
          <p:nvPr>
            <p:ph type="ftr" sz="quarter" idx="3"/>
          </p:nvPr>
        </p:nvSpPr>
        <p:spPr>
          <a:xfrm>
            <a:off x="2627784" y="6448251"/>
            <a:ext cx="4680520" cy="365125"/>
          </a:xfrm>
          <a:prstGeom prst="rect">
            <a:avLst/>
          </a:prstGeom>
        </p:spPr>
        <p:txBody>
          <a:bodyPr/>
          <a:lstStyle>
            <a:lvl1pPr>
              <a:defRPr sz="1200">
                <a:solidFill>
                  <a:schemeClr val="bg1"/>
                </a:solidFill>
                <a:latin typeface="Open Sans" pitchFamily="34" charset="0"/>
                <a:ea typeface="Open Sans" pitchFamily="34" charset="0"/>
                <a:cs typeface="Open Sans" pitchFamily="34" charset="0"/>
              </a:defRPr>
            </a:lvl1pPr>
          </a:lstStyle>
          <a:p>
            <a:pPr algn="r"/>
            <a:r>
              <a:rPr lang="da-DK" smtClean="0"/>
              <a:t>Generalforsamling -  Palle Jensen - Holstebro</a:t>
            </a:r>
            <a:endParaRPr lang="da-DK" dirty="0"/>
          </a:p>
        </p:txBody>
      </p:sp>
      <p:sp>
        <p:nvSpPr>
          <p:cNvPr id="12" name="Pladsholder til diasnummer 5"/>
          <p:cNvSpPr>
            <a:spLocks noGrp="1"/>
          </p:cNvSpPr>
          <p:nvPr>
            <p:ph type="sldNum" sz="quarter" idx="4"/>
          </p:nvPr>
        </p:nvSpPr>
        <p:spPr>
          <a:xfrm>
            <a:off x="467544" y="6448251"/>
            <a:ext cx="1512168" cy="365125"/>
          </a:xfrm>
          <a:prstGeom prst="rect">
            <a:avLst/>
          </a:prstGeom>
        </p:spPr>
        <p:txBody>
          <a:bodyPr/>
          <a:lstStyle>
            <a:lvl1pPr algn="l">
              <a:defRPr sz="1200">
                <a:solidFill>
                  <a:schemeClr val="bg1"/>
                </a:solidFill>
                <a:latin typeface="Open Sans" pitchFamily="34" charset="0"/>
                <a:ea typeface="Open Sans" pitchFamily="34" charset="0"/>
                <a:cs typeface="Open Sans" pitchFamily="34" charset="0"/>
              </a:defRPr>
            </a:lvl1pPr>
          </a:lstStyle>
          <a:p>
            <a:fld id="{ACDA690F-FDE3-4130-98EB-84EF1E8A157F}" type="slidenum">
              <a:rPr lang="da-DK" smtClean="0"/>
              <a:pPr/>
              <a:t>‹nr.›</a:t>
            </a:fld>
            <a:endParaRPr lang="da-DK" dirty="0"/>
          </a:p>
        </p:txBody>
      </p:sp>
      <p:sp>
        <p:nvSpPr>
          <p:cNvPr id="13" name="Pladsholder til titel 1"/>
          <p:cNvSpPr>
            <a:spLocks noGrp="1"/>
          </p:cNvSpPr>
          <p:nvPr>
            <p:ph type="title"/>
          </p:nvPr>
        </p:nvSpPr>
        <p:spPr>
          <a:xfrm>
            <a:off x="457200" y="197768"/>
            <a:ext cx="8229600" cy="710952"/>
          </a:xfrm>
          <a:prstGeom prst="rect">
            <a:avLst/>
          </a:prstGeom>
        </p:spPr>
        <p:txBody>
          <a:bodyPr vert="horz" lIns="91440" tIns="45720" rIns="91440" bIns="45720" rtlCol="0" anchor="b">
            <a:normAutofit/>
          </a:bodyPr>
          <a:lstStyle/>
          <a:p>
            <a:r>
              <a:rPr lang="da-DK" smtClean="0"/>
              <a:t>Klik for at redigere i master</a:t>
            </a:r>
            <a:endParaRPr lang="da-DK" dirty="0"/>
          </a:p>
        </p:txBody>
      </p:sp>
      <p:sp>
        <p:nvSpPr>
          <p:cNvPr id="17" name="Pladsholder til tekst 16"/>
          <p:cNvSpPr>
            <a:spLocks noGrp="1"/>
          </p:cNvSpPr>
          <p:nvPr>
            <p:ph type="body" sz="quarter" idx="10"/>
          </p:nvPr>
        </p:nvSpPr>
        <p:spPr>
          <a:xfrm>
            <a:off x="467545" y="836713"/>
            <a:ext cx="8219256" cy="576064"/>
          </a:xfrm>
        </p:spPr>
        <p:txBody>
          <a:bodyPr>
            <a:noAutofit/>
          </a:bodyPr>
          <a:lstStyle>
            <a:lvl1pPr algn="r">
              <a:buFontTx/>
              <a:buNone/>
              <a:defRPr sz="1100">
                <a:solidFill>
                  <a:schemeClr val="bg1"/>
                </a:solidFill>
              </a:defRPr>
            </a:lvl1pPr>
            <a:lvl2pPr algn="r">
              <a:buFontTx/>
              <a:buNone/>
              <a:defRPr sz="1100"/>
            </a:lvl2pPr>
            <a:lvl3pPr algn="r">
              <a:buFontTx/>
              <a:buNone/>
              <a:defRPr sz="1100"/>
            </a:lvl3pPr>
            <a:lvl4pPr algn="r">
              <a:buFontTx/>
              <a:buNone/>
              <a:defRPr sz="1100"/>
            </a:lvl4pPr>
            <a:lvl5pPr algn="r">
              <a:buFontTx/>
              <a:buNone/>
              <a:defRPr sz="1100"/>
            </a:lvl5pPr>
          </a:lstStyle>
          <a:p>
            <a:pPr lvl="0"/>
            <a:r>
              <a:rPr lang="da-DK" smtClean="0"/>
              <a:t>Klik for at redigere i master</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smtClean="0"/>
              <a:t>KLIK FOR AT REDIGERE TITELTYPOGRAFI I MASTEREN</a:t>
            </a:r>
            <a:endParaRPr lang="da-DK" dirty="0"/>
          </a:p>
        </p:txBody>
      </p:sp>
      <p:sp>
        <p:nvSpPr>
          <p:cNvPr id="3" name="Pladsholder til indhold 2"/>
          <p:cNvSpPr>
            <a:spLocks noGrp="1"/>
          </p:cNvSpPr>
          <p:nvPr>
            <p:ph idx="1"/>
          </p:nvPr>
        </p:nvSpPr>
        <p:spPr/>
        <p:txBody>
          <a:bodyPr/>
          <a:lstStyle>
            <a:lvl1pPr>
              <a:buFont typeface="Arial" pitchFamily="34" charset="0"/>
              <a:buChar char="•"/>
              <a:defRPr>
                <a:latin typeface="Open Sans" pitchFamily="34" charset="0"/>
                <a:ea typeface="Open Sans" pitchFamily="34" charset="0"/>
                <a:cs typeface="Open Sans" pitchFamily="34" charset="0"/>
              </a:defRPr>
            </a:lvl1pPr>
            <a:lvl2pPr>
              <a:buFont typeface="Arial" pitchFamily="34" charset="0"/>
              <a:buChar char="•"/>
              <a:defRPr>
                <a:latin typeface="Open Sans" pitchFamily="34" charset="0"/>
                <a:ea typeface="Open Sans" pitchFamily="34" charset="0"/>
                <a:cs typeface="Open Sans" pitchFamily="34" charset="0"/>
              </a:defRPr>
            </a:lvl2pPr>
            <a:lvl3pPr>
              <a:buFont typeface="Arial" pitchFamily="34" charset="0"/>
              <a:buChar char="•"/>
              <a:defRPr>
                <a:latin typeface="Open Sans" pitchFamily="34" charset="0"/>
                <a:ea typeface="Open Sans" pitchFamily="34" charset="0"/>
                <a:cs typeface="Open Sans" pitchFamily="34" charset="0"/>
              </a:defRPr>
            </a:lvl3pPr>
            <a:lvl4pPr>
              <a:buFont typeface="Arial" pitchFamily="34" charset="0"/>
              <a:buChar char="•"/>
              <a:defRPr>
                <a:latin typeface="Open Sans" pitchFamily="34" charset="0"/>
                <a:ea typeface="Open Sans" pitchFamily="34" charset="0"/>
                <a:cs typeface="Open Sans" pitchFamily="34" charset="0"/>
              </a:defRPr>
            </a:lvl4pPr>
            <a:lvl5pPr>
              <a:buFont typeface="Arial" pitchFamily="34" charset="0"/>
              <a:buChar char="•"/>
              <a:defRPr>
                <a:latin typeface="Open Sans" pitchFamily="34" charset="0"/>
                <a:ea typeface="Open Sans" pitchFamily="34" charset="0"/>
                <a:cs typeface="Open Sans" pitchFamily="34" charset="0"/>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7" name="Pladsholder til dato 3"/>
          <p:cNvSpPr>
            <a:spLocks noGrp="1"/>
          </p:cNvSpPr>
          <p:nvPr>
            <p:ph type="dt" sz="half" idx="2"/>
          </p:nvPr>
        </p:nvSpPr>
        <p:spPr>
          <a:xfrm>
            <a:off x="7452320" y="6448251"/>
            <a:ext cx="1296144" cy="365125"/>
          </a:xfrm>
          <a:prstGeom prst="rect">
            <a:avLst/>
          </a:prstGeom>
        </p:spPr>
        <p:txBody>
          <a:bodyPr/>
          <a:lstStyle>
            <a:lvl1pPr algn="r">
              <a:defRPr sz="1200">
                <a:solidFill>
                  <a:schemeClr val="bg1"/>
                </a:solidFill>
                <a:latin typeface="Open Sans" pitchFamily="34" charset="0"/>
                <a:ea typeface="Open Sans" pitchFamily="34" charset="0"/>
                <a:cs typeface="Open Sans" pitchFamily="34" charset="0"/>
              </a:defRPr>
            </a:lvl1pPr>
          </a:lstStyle>
          <a:p>
            <a:fld id="{A782FDA1-4752-4EB6-951F-903D25960BF8}" type="datetime1">
              <a:rPr lang="da-DK" smtClean="0"/>
              <a:pPr/>
              <a:t>29-12-2019</a:t>
            </a:fld>
            <a:endParaRPr lang="da-DK" dirty="0"/>
          </a:p>
        </p:txBody>
      </p:sp>
      <p:sp>
        <p:nvSpPr>
          <p:cNvPr id="8" name="Pladsholder til sidefod 4"/>
          <p:cNvSpPr>
            <a:spLocks noGrp="1"/>
          </p:cNvSpPr>
          <p:nvPr>
            <p:ph type="ftr" sz="quarter" idx="3"/>
          </p:nvPr>
        </p:nvSpPr>
        <p:spPr>
          <a:xfrm>
            <a:off x="2627784" y="6448251"/>
            <a:ext cx="4680520" cy="365125"/>
          </a:xfrm>
          <a:prstGeom prst="rect">
            <a:avLst/>
          </a:prstGeom>
        </p:spPr>
        <p:txBody>
          <a:bodyPr/>
          <a:lstStyle>
            <a:lvl1pPr>
              <a:defRPr sz="1200">
                <a:solidFill>
                  <a:schemeClr val="bg1"/>
                </a:solidFill>
                <a:latin typeface="Open Sans" pitchFamily="34" charset="0"/>
                <a:ea typeface="Open Sans" pitchFamily="34" charset="0"/>
                <a:cs typeface="Open Sans" pitchFamily="34" charset="0"/>
              </a:defRPr>
            </a:lvl1pPr>
          </a:lstStyle>
          <a:p>
            <a:pPr algn="r"/>
            <a:r>
              <a:rPr lang="da-DK" smtClean="0"/>
              <a:t>Generalforsamling -  Palle Jensen - Holstebro</a:t>
            </a:r>
            <a:endParaRPr lang="da-DK" dirty="0"/>
          </a:p>
        </p:txBody>
      </p:sp>
      <p:sp>
        <p:nvSpPr>
          <p:cNvPr id="9" name="Pladsholder til diasnummer 5"/>
          <p:cNvSpPr>
            <a:spLocks noGrp="1"/>
          </p:cNvSpPr>
          <p:nvPr>
            <p:ph type="sldNum" sz="quarter" idx="4"/>
          </p:nvPr>
        </p:nvSpPr>
        <p:spPr>
          <a:xfrm>
            <a:off x="467544" y="6448251"/>
            <a:ext cx="1512168" cy="365125"/>
          </a:xfrm>
          <a:prstGeom prst="rect">
            <a:avLst/>
          </a:prstGeom>
        </p:spPr>
        <p:txBody>
          <a:bodyPr/>
          <a:lstStyle>
            <a:lvl1pPr algn="l">
              <a:defRPr sz="1200">
                <a:solidFill>
                  <a:schemeClr val="bg1"/>
                </a:solidFill>
                <a:latin typeface="Open Sans" pitchFamily="34" charset="0"/>
                <a:ea typeface="Open Sans" pitchFamily="34" charset="0"/>
                <a:cs typeface="Open Sans" pitchFamily="34" charset="0"/>
              </a:defRPr>
            </a:lvl1pPr>
          </a:lstStyle>
          <a:p>
            <a:fld id="{ACDA690F-FDE3-4130-98EB-84EF1E8A157F}" type="slidenum">
              <a:rPr lang="da-DK" smtClean="0"/>
              <a:pPr/>
              <a:t>‹nr.›</a:t>
            </a:fld>
            <a:endParaRPr lang="da-DK" dirty="0"/>
          </a:p>
        </p:txBody>
      </p:sp>
      <p:sp>
        <p:nvSpPr>
          <p:cNvPr id="10" name="Pladsholder til tekst 16"/>
          <p:cNvSpPr>
            <a:spLocks noGrp="1"/>
          </p:cNvSpPr>
          <p:nvPr>
            <p:ph type="body" sz="quarter" idx="10"/>
          </p:nvPr>
        </p:nvSpPr>
        <p:spPr>
          <a:xfrm>
            <a:off x="467545" y="836713"/>
            <a:ext cx="8219256" cy="576064"/>
          </a:xfrm>
        </p:spPr>
        <p:txBody>
          <a:bodyPr>
            <a:noAutofit/>
          </a:bodyPr>
          <a:lstStyle>
            <a:lvl1pPr algn="r">
              <a:buFontTx/>
              <a:buNone/>
              <a:defRPr sz="1100">
                <a:solidFill>
                  <a:schemeClr val="bg1"/>
                </a:solidFill>
              </a:defRPr>
            </a:lvl1pPr>
            <a:lvl2pPr algn="r">
              <a:buFontTx/>
              <a:buNone/>
              <a:defRPr sz="1100"/>
            </a:lvl2pPr>
            <a:lvl3pPr algn="r">
              <a:buFontTx/>
              <a:buNone/>
              <a:defRPr sz="1100"/>
            </a:lvl3pPr>
            <a:lvl4pPr algn="r">
              <a:buFontTx/>
              <a:buNone/>
              <a:defRPr sz="1100"/>
            </a:lvl4pPr>
            <a:lvl5pPr algn="r">
              <a:buFontTx/>
              <a:buNone/>
              <a:defRPr sz="1100"/>
            </a:lvl5pPr>
          </a:lstStyle>
          <a:p>
            <a:pPr lvl="0"/>
            <a:r>
              <a:rPr lang="da-DK" smtClean="0"/>
              <a:t>Klik for at redigere i master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457200" y="1600200"/>
            <a:ext cx="4038600" cy="4525963"/>
          </a:xfrm>
        </p:spPr>
        <p:txBody>
          <a:bodyPr/>
          <a:lstStyle>
            <a:lvl1pPr>
              <a:buFont typeface="Arial" pitchFamily="34" charset="0"/>
              <a:buChar char="•"/>
              <a:defRPr sz="2800">
                <a:latin typeface="Open Sans" pitchFamily="34" charset="0"/>
                <a:ea typeface="Open Sans" pitchFamily="34" charset="0"/>
                <a:cs typeface="Open Sans" pitchFamily="34" charset="0"/>
              </a:defRPr>
            </a:lvl1pPr>
            <a:lvl2pPr>
              <a:buFont typeface="Arial" pitchFamily="34" charset="0"/>
              <a:buChar char="•"/>
              <a:defRPr sz="2400">
                <a:latin typeface="Open Sans" pitchFamily="34" charset="0"/>
                <a:ea typeface="Open Sans" pitchFamily="34" charset="0"/>
                <a:cs typeface="Open Sans" pitchFamily="34" charset="0"/>
              </a:defRPr>
            </a:lvl2pPr>
            <a:lvl3pPr>
              <a:buFont typeface="Arial" pitchFamily="34" charset="0"/>
              <a:buChar char="•"/>
              <a:defRPr sz="2000">
                <a:latin typeface="Open Sans" pitchFamily="34" charset="0"/>
                <a:ea typeface="Open Sans" pitchFamily="34" charset="0"/>
                <a:cs typeface="Open Sans" pitchFamily="34" charset="0"/>
              </a:defRPr>
            </a:lvl3pPr>
            <a:lvl4pPr>
              <a:buFont typeface="Arial" pitchFamily="34" charset="0"/>
              <a:buChar char="•"/>
              <a:defRPr sz="1800">
                <a:latin typeface="Open Sans" pitchFamily="34" charset="0"/>
                <a:ea typeface="Open Sans" pitchFamily="34" charset="0"/>
                <a:cs typeface="Open Sans" pitchFamily="34" charset="0"/>
              </a:defRPr>
            </a:lvl4pPr>
            <a:lvl5pPr>
              <a:buFont typeface="Arial" pitchFamily="34" charset="0"/>
              <a:buChar char="•"/>
              <a:defRPr sz="1800">
                <a:latin typeface="Open Sans"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p:cNvSpPr>
            <a:spLocks noGrp="1"/>
          </p:cNvSpPr>
          <p:nvPr>
            <p:ph sz="half" idx="2"/>
          </p:nvPr>
        </p:nvSpPr>
        <p:spPr>
          <a:xfrm>
            <a:off x="4648200" y="1600200"/>
            <a:ext cx="4038600" cy="4525963"/>
          </a:xfrm>
        </p:spPr>
        <p:txBody>
          <a:bodyPr/>
          <a:lstStyle>
            <a:lvl1pPr>
              <a:buFont typeface="Arial" pitchFamily="34" charset="0"/>
              <a:buChar char="•"/>
              <a:defRPr sz="2800">
                <a:latin typeface="Open Sans" pitchFamily="34" charset="0"/>
                <a:ea typeface="Open Sans" pitchFamily="34" charset="0"/>
                <a:cs typeface="Open Sans" pitchFamily="34" charset="0"/>
              </a:defRPr>
            </a:lvl1pPr>
            <a:lvl2pPr>
              <a:buFont typeface="Arial" pitchFamily="34" charset="0"/>
              <a:buChar char="•"/>
              <a:defRPr sz="2400">
                <a:latin typeface="Open Sans" pitchFamily="34" charset="0"/>
                <a:ea typeface="Open Sans" pitchFamily="34" charset="0"/>
                <a:cs typeface="Open Sans" pitchFamily="34" charset="0"/>
              </a:defRPr>
            </a:lvl2pPr>
            <a:lvl3pPr>
              <a:buFont typeface="Arial" pitchFamily="34" charset="0"/>
              <a:buChar char="•"/>
              <a:defRPr sz="2000">
                <a:latin typeface="Open Sans" pitchFamily="34" charset="0"/>
                <a:ea typeface="Open Sans" pitchFamily="34" charset="0"/>
                <a:cs typeface="Open Sans" pitchFamily="34" charset="0"/>
              </a:defRPr>
            </a:lvl3pPr>
            <a:lvl4pPr>
              <a:buFont typeface="Arial" pitchFamily="34" charset="0"/>
              <a:buChar char="•"/>
              <a:defRPr sz="1800">
                <a:latin typeface="Open Sans" pitchFamily="34" charset="0"/>
                <a:ea typeface="Open Sans" pitchFamily="34" charset="0"/>
                <a:cs typeface="Open Sans" pitchFamily="34" charset="0"/>
              </a:defRPr>
            </a:lvl4pPr>
            <a:lvl5pPr>
              <a:buFont typeface="Arial" pitchFamily="34" charset="0"/>
              <a:buChar char="•"/>
              <a:defRPr sz="1800">
                <a:latin typeface="Open Sans"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1" name="Pladsholder til dato 3"/>
          <p:cNvSpPr>
            <a:spLocks noGrp="1"/>
          </p:cNvSpPr>
          <p:nvPr>
            <p:ph type="dt" sz="half" idx="10"/>
          </p:nvPr>
        </p:nvSpPr>
        <p:spPr>
          <a:xfrm>
            <a:off x="7452320" y="6448251"/>
            <a:ext cx="1296144" cy="365125"/>
          </a:xfrm>
          <a:prstGeom prst="rect">
            <a:avLst/>
          </a:prstGeom>
        </p:spPr>
        <p:txBody>
          <a:bodyPr/>
          <a:lstStyle>
            <a:lvl1pPr algn="r">
              <a:defRPr sz="1200">
                <a:solidFill>
                  <a:schemeClr val="bg1"/>
                </a:solidFill>
                <a:latin typeface="Open Sans" pitchFamily="34" charset="0"/>
                <a:ea typeface="Open Sans" pitchFamily="34" charset="0"/>
                <a:cs typeface="Open Sans" pitchFamily="34" charset="0"/>
              </a:defRPr>
            </a:lvl1pPr>
          </a:lstStyle>
          <a:p>
            <a:fld id="{A8B0DCA1-736C-4608-9310-541E8CB04EAF}" type="datetime1">
              <a:rPr lang="da-DK" smtClean="0"/>
              <a:pPr/>
              <a:t>29-12-2019</a:t>
            </a:fld>
            <a:endParaRPr lang="da-DK" dirty="0"/>
          </a:p>
        </p:txBody>
      </p:sp>
      <p:sp>
        <p:nvSpPr>
          <p:cNvPr id="12" name="Pladsholder til sidefod 4"/>
          <p:cNvSpPr>
            <a:spLocks noGrp="1"/>
          </p:cNvSpPr>
          <p:nvPr>
            <p:ph type="ftr" sz="quarter" idx="3"/>
          </p:nvPr>
        </p:nvSpPr>
        <p:spPr>
          <a:xfrm>
            <a:off x="2627784" y="6448251"/>
            <a:ext cx="4680520" cy="365125"/>
          </a:xfrm>
          <a:prstGeom prst="rect">
            <a:avLst/>
          </a:prstGeom>
        </p:spPr>
        <p:txBody>
          <a:bodyPr/>
          <a:lstStyle>
            <a:lvl1pPr>
              <a:defRPr sz="1200">
                <a:solidFill>
                  <a:schemeClr val="bg1"/>
                </a:solidFill>
                <a:latin typeface="Open Sans" pitchFamily="34" charset="0"/>
                <a:ea typeface="Open Sans" pitchFamily="34" charset="0"/>
                <a:cs typeface="Open Sans" pitchFamily="34" charset="0"/>
              </a:defRPr>
            </a:lvl1pPr>
          </a:lstStyle>
          <a:p>
            <a:pPr algn="r"/>
            <a:r>
              <a:rPr lang="da-DK" smtClean="0"/>
              <a:t>Generalforsamling -  Palle Jensen - Holstebro</a:t>
            </a:r>
            <a:endParaRPr lang="da-DK" dirty="0"/>
          </a:p>
        </p:txBody>
      </p:sp>
      <p:sp>
        <p:nvSpPr>
          <p:cNvPr id="13" name="Pladsholder til diasnummer 5"/>
          <p:cNvSpPr>
            <a:spLocks noGrp="1"/>
          </p:cNvSpPr>
          <p:nvPr>
            <p:ph type="sldNum" sz="quarter" idx="4"/>
          </p:nvPr>
        </p:nvSpPr>
        <p:spPr>
          <a:xfrm>
            <a:off x="467544" y="6448251"/>
            <a:ext cx="1512168" cy="365125"/>
          </a:xfrm>
          <a:prstGeom prst="rect">
            <a:avLst/>
          </a:prstGeom>
        </p:spPr>
        <p:txBody>
          <a:bodyPr/>
          <a:lstStyle>
            <a:lvl1pPr algn="l">
              <a:defRPr sz="1200">
                <a:solidFill>
                  <a:schemeClr val="bg1"/>
                </a:solidFill>
                <a:latin typeface="Open Sans" pitchFamily="34" charset="0"/>
                <a:ea typeface="Open Sans" pitchFamily="34" charset="0"/>
                <a:cs typeface="Open Sans" pitchFamily="34" charset="0"/>
              </a:defRPr>
            </a:lvl1pPr>
          </a:lstStyle>
          <a:p>
            <a:fld id="{ACDA690F-FDE3-4130-98EB-84EF1E8A157F}" type="slidenum">
              <a:rPr lang="da-DK" smtClean="0"/>
              <a:pPr/>
              <a:t>‹nr.›</a:t>
            </a:fld>
            <a:endParaRPr lang="da-DK" dirty="0"/>
          </a:p>
        </p:txBody>
      </p:sp>
      <p:sp>
        <p:nvSpPr>
          <p:cNvPr id="14" name="Pladsholder til titel 1"/>
          <p:cNvSpPr>
            <a:spLocks noGrp="1"/>
          </p:cNvSpPr>
          <p:nvPr>
            <p:ph type="title"/>
          </p:nvPr>
        </p:nvSpPr>
        <p:spPr>
          <a:xfrm>
            <a:off x="457200" y="197768"/>
            <a:ext cx="8229600" cy="710952"/>
          </a:xfrm>
          <a:prstGeom prst="rect">
            <a:avLst/>
          </a:prstGeom>
        </p:spPr>
        <p:txBody>
          <a:bodyPr vert="horz" lIns="91440" tIns="45720" rIns="91440" bIns="45720" rtlCol="0" anchor="b">
            <a:normAutofit/>
          </a:bodyPr>
          <a:lstStyle/>
          <a:p>
            <a:r>
              <a:rPr lang="da-DK" smtClean="0"/>
              <a:t>Klik for at redigere i master</a:t>
            </a:r>
            <a:endParaRPr lang="da-DK" dirty="0"/>
          </a:p>
        </p:txBody>
      </p:sp>
      <p:sp>
        <p:nvSpPr>
          <p:cNvPr id="15" name="Pladsholder til tekst 16"/>
          <p:cNvSpPr>
            <a:spLocks noGrp="1"/>
          </p:cNvSpPr>
          <p:nvPr>
            <p:ph type="body" sz="quarter" idx="11"/>
          </p:nvPr>
        </p:nvSpPr>
        <p:spPr>
          <a:xfrm>
            <a:off x="467545" y="836713"/>
            <a:ext cx="8219256" cy="576064"/>
          </a:xfrm>
        </p:spPr>
        <p:txBody>
          <a:bodyPr>
            <a:noAutofit/>
          </a:bodyPr>
          <a:lstStyle>
            <a:lvl1pPr algn="r">
              <a:buFontTx/>
              <a:buNone/>
              <a:defRPr sz="1100">
                <a:solidFill>
                  <a:schemeClr val="bg1"/>
                </a:solidFill>
              </a:defRPr>
            </a:lvl1pPr>
            <a:lvl2pPr algn="r">
              <a:buFontTx/>
              <a:buNone/>
              <a:defRPr sz="1100"/>
            </a:lvl2pPr>
            <a:lvl3pPr algn="r">
              <a:buFontTx/>
              <a:buNone/>
              <a:defRPr sz="1100"/>
            </a:lvl3pPr>
            <a:lvl4pPr algn="r">
              <a:buFontTx/>
              <a:buNone/>
              <a:defRPr sz="1100"/>
            </a:lvl4pPr>
            <a:lvl5pPr algn="r">
              <a:buFontTx/>
              <a:buNone/>
              <a:defRPr sz="1100"/>
            </a:lvl5pPr>
          </a:lstStyle>
          <a:p>
            <a:pPr lvl="0"/>
            <a:r>
              <a:rPr lang="da-DK" smtClean="0"/>
              <a:t>Klik for at redigere i master</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o indholdsobjekter">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457200" y="1600200"/>
            <a:ext cx="2520000" cy="4525963"/>
          </a:xfrm>
        </p:spPr>
        <p:txBody>
          <a:bodyPr>
            <a:noAutofit/>
          </a:bodyPr>
          <a:lstStyle>
            <a:lvl1pPr>
              <a:buFont typeface="Arial" pitchFamily="34" charset="0"/>
              <a:buChar char="•"/>
              <a:defRPr sz="2400">
                <a:latin typeface="Open Sans" pitchFamily="34" charset="0"/>
                <a:ea typeface="Open Sans" pitchFamily="34" charset="0"/>
                <a:cs typeface="Open Sans" pitchFamily="34" charset="0"/>
              </a:defRPr>
            </a:lvl1pPr>
            <a:lvl2pPr>
              <a:buFont typeface="Arial" pitchFamily="34" charset="0"/>
              <a:buChar char="•"/>
              <a:defRPr sz="2000">
                <a:latin typeface="Open Sans" pitchFamily="34" charset="0"/>
                <a:ea typeface="Open Sans" pitchFamily="34" charset="0"/>
                <a:cs typeface="Open Sans" pitchFamily="34" charset="0"/>
              </a:defRPr>
            </a:lvl2pPr>
            <a:lvl3pPr>
              <a:buFont typeface="Arial" pitchFamily="34" charset="0"/>
              <a:buChar char="•"/>
              <a:defRPr sz="1800">
                <a:latin typeface="Open Sans" pitchFamily="34" charset="0"/>
                <a:ea typeface="Open Sans" pitchFamily="34" charset="0"/>
                <a:cs typeface="Open Sans" pitchFamily="34" charset="0"/>
              </a:defRPr>
            </a:lvl3pPr>
            <a:lvl4pPr>
              <a:buFont typeface="Arial" pitchFamily="34" charset="0"/>
              <a:buChar char="•"/>
              <a:defRPr sz="1600">
                <a:latin typeface="Open Sans" pitchFamily="34" charset="0"/>
                <a:ea typeface="Open Sans" pitchFamily="34" charset="0"/>
                <a:cs typeface="Open Sans" pitchFamily="34" charset="0"/>
              </a:defRPr>
            </a:lvl4pPr>
            <a:lvl5pPr>
              <a:buFont typeface="Arial" pitchFamily="34" charset="0"/>
              <a:buChar char="•"/>
              <a:defRPr sz="1600">
                <a:latin typeface="Open Sans"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indhold 3"/>
          <p:cNvSpPr>
            <a:spLocks noGrp="1"/>
          </p:cNvSpPr>
          <p:nvPr>
            <p:ph sz="half" idx="2"/>
          </p:nvPr>
        </p:nvSpPr>
        <p:spPr>
          <a:xfrm>
            <a:off x="3275856" y="1628800"/>
            <a:ext cx="2520000" cy="4525963"/>
          </a:xfrm>
        </p:spPr>
        <p:txBody>
          <a:bodyPr>
            <a:noAutofit/>
          </a:bodyPr>
          <a:lstStyle>
            <a:lvl1pPr>
              <a:buFont typeface="Arial" pitchFamily="34" charset="0"/>
              <a:buChar char="•"/>
              <a:defRPr sz="2400">
                <a:latin typeface="Open Sans" pitchFamily="34" charset="0"/>
                <a:ea typeface="Open Sans" pitchFamily="34" charset="0"/>
                <a:cs typeface="Open Sans" pitchFamily="34" charset="0"/>
              </a:defRPr>
            </a:lvl1pPr>
            <a:lvl2pPr>
              <a:buFont typeface="Arial" pitchFamily="34" charset="0"/>
              <a:buChar char="•"/>
              <a:defRPr sz="2000">
                <a:latin typeface="Open Sans" pitchFamily="34" charset="0"/>
                <a:ea typeface="Open Sans" pitchFamily="34" charset="0"/>
                <a:cs typeface="Open Sans" pitchFamily="34" charset="0"/>
              </a:defRPr>
            </a:lvl2pPr>
            <a:lvl3pPr>
              <a:buFont typeface="Arial" pitchFamily="34" charset="0"/>
              <a:buChar char="•"/>
              <a:defRPr sz="1800">
                <a:latin typeface="Open Sans" pitchFamily="34" charset="0"/>
                <a:ea typeface="Open Sans" pitchFamily="34" charset="0"/>
                <a:cs typeface="Open Sans" pitchFamily="34" charset="0"/>
              </a:defRPr>
            </a:lvl3pPr>
            <a:lvl4pPr>
              <a:buFont typeface="Arial" pitchFamily="34" charset="0"/>
              <a:buChar char="•"/>
              <a:defRPr sz="1600">
                <a:latin typeface="Open Sans" pitchFamily="34" charset="0"/>
                <a:ea typeface="Open Sans" pitchFamily="34" charset="0"/>
                <a:cs typeface="Open Sans" pitchFamily="34" charset="0"/>
              </a:defRPr>
            </a:lvl4pPr>
            <a:lvl5pPr>
              <a:buFont typeface="Arial" pitchFamily="34" charset="0"/>
              <a:buChar char="•"/>
              <a:defRPr sz="1600">
                <a:latin typeface="Open Sans"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indhold 3"/>
          <p:cNvSpPr>
            <a:spLocks noGrp="1"/>
          </p:cNvSpPr>
          <p:nvPr>
            <p:ph sz="half" idx="13"/>
          </p:nvPr>
        </p:nvSpPr>
        <p:spPr>
          <a:xfrm>
            <a:off x="6166800" y="1628800"/>
            <a:ext cx="2520000" cy="4525963"/>
          </a:xfrm>
        </p:spPr>
        <p:txBody>
          <a:bodyPr>
            <a:noAutofit/>
          </a:bodyPr>
          <a:lstStyle>
            <a:lvl1pPr>
              <a:buFont typeface="Arial" pitchFamily="34" charset="0"/>
              <a:buChar char="•"/>
              <a:defRPr sz="2400">
                <a:latin typeface="Open Sans" pitchFamily="34" charset="0"/>
                <a:ea typeface="Open Sans" pitchFamily="34" charset="0"/>
                <a:cs typeface="Open Sans" pitchFamily="34" charset="0"/>
              </a:defRPr>
            </a:lvl1pPr>
            <a:lvl2pPr>
              <a:buFont typeface="Arial" pitchFamily="34" charset="0"/>
              <a:buChar char="•"/>
              <a:defRPr sz="2000">
                <a:latin typeface="Open Sans" pitchFamily="34" charset="0"/>
                <a:ea typeface="Open Sans" pitchFamily="34" charset="0"/>
                <a:cs typeface="Open Sans" pitchFamily="34" charset="0"/>
              </a:defRPr>
            </a:lvl2pPr>
            <a:lvl3pPr>
              <a:buFont typeface="Arial" pitchFamily="34" charset="0"/>
              <a:buChar char="•"/>
              <a:defRPr sz="1800">
                <a:latin typeface="Open Sans" pitchFamily="34" charset="0"/>
                <a:ea typeface="Open Sans" pitchFamily="34" charset="0"/>
                <a:cs typeface="Open Sans" pitchFamily="34" charset="0"/>
              </a:defRPr>
            </a:lvl3pPr>
            <a:lvl4pPr>
              <a:buFont typeface="Arial" pitchFamily="34" charset="0"/>
              <a:buChar char="•"/>
              <a:defRPr sz="1600">
                <a:latin typeface="Open Sans" pitchFamily="34" charset="0"/>
                <a:ea typeface="Open Sans" pitchFamily="34" charset="0"/>
                <a:cs typeface="Open Sans" pitchFamily="34" charset="0"/>
              </a:defRPr>
            </a:lvl4pPr>
            <a:lvl5pPr>
              <a:buFont typeface="Arial" pitchFamily="34" charset="0"/>
              <a:buChar char="•"/>
              <a:defRPr sz="1600">
                <a:latin typeface="Open Sans"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9" name="Pladsholder til dato 3"/>
          <p:cNvSpPr>
            <a:spLocks noGrp="1"/>
          </p:cNvSpPr>
          <p:nvPr>
            <p:ph type="dt" sz="half" idx="14"/>
          </p:nvPr>
        </p:nvSpPr>
        <p:spPr>
          <a:xfrm>
            <a:off x="7452320" y="6448251"/>
            <a:ext cx="1296144" cy="365125"/>
          </a:xfrm>
          <a:prstGeom prst="rect">
            <a:avLst/>
          </a:prstGeom>
        </p:spPr>
        <p:txBody>
          <a:bodyPr/>
          <a:lstStyle>
            <a:lvl1pPr algn="r">
              <a:defRPr sz="1200">
                <a:solidFill>
                  <a:schemeClr val="bg1"/>
                </a:solidFill>
                <a:latin typeface="Open Sans" pitchFamily="34" charset="0"/>
                <a:ea typeface="Open Sans" pitchFamily="34" charset="0"/>
                <a:cs typeface="Open Sans" pitchFamily="34" charset="0"/>
              </a:defRPr>
            </a:lvl1pPr>
          </a:lstStyle>
          <a:p>
            <a:fld id="{E677F8D6-B6AC-49D5-A6EB-5C9676677E2D}" type="datetime1">
              <a:rPr lang="da-DK" smtClean="0"/>
              <a:pPr/>
              <a:t>29-12-2019</a:t>
            </a:fld>
            <a:endParaRPr lang="da-DK" dirty="0"/>
          </a:p>
        </p:txBody>
      </p:sp>
      <p:sp>
        <p:nvSpPr>
          <p:cNvPr id="10" name="Pladsholder til sidefod 4"/>
          <p:cNvSpPr>
            <a:spLocks noGrp="1"/>
          </p:cNvSpPr>
          <p:nvPr>
            <p:ph type="ftr" sz="quarter" idx="3"/>
          </p:nvPr>
        </p:nvSpPr>
        <p:spPr>
          <a:xfrm>
            <a:off x="2627784" y="6448251"/>
            <a:ext cx="4680520" cy="365125"/>
          </a:xfrm>
          <a:prstGeom prst="rect">
            <a:avLst/>
          </a:prstGeom>
        </p:spPr>
        <p:txBody>
          <a:bodyPr/>
          <a:lstStyle>
            <a:lvl1pPr>
              <a:defRPr sz="1200">
                <a:solidFill>
                  <a:schemeClr val="bg1"/>
                </a:solidFill>
                <a:latin typeface="Open Sans" pitchFamily="34" charset="0"/>
                <a:ea typeface="Open Sans" pitchFamily="34" charset="0"/>
                <a:cs typeface="Open Sans" pitchFamily="34" charset="0"/>
              </a:defRPr>
            </a:lvl1pPr>
          </a:lstStyle>
          <a:p>
            <a:pPr algn="r"/>
            <a:r>
              <a:rPr lang="da-DK" smtClean="0"/>
              <a:t>Generalforsamling -  Palle Jensen - Holstebro</a:t>
            </a:r>
            <a:endParaRPr lang="da-DK" dirty="0"/>
          </a:p>
        </p:txBody>
      </p:sp>
      <p:sp>
        <p:nvSpPr>
          <p:cNvPr id="11" name="Pladsholder til diasnummer 5"/>
          <p:cNvSpPr>
            <a:spLocks noGrp="1"/>
          </p:cNvSpPr>
          <p:nvPr>
            <p:ph type="sldNum" sz="quarter" idx="4"/>
          </p:nvPr>
        </p:nvSpPr>
        <p:spPr>
          <a:xfrm>
            <a:off x="467544" y="6448251"/>
            <a:ext cx="1512168" cy="365125"/>
          </a:xfrm>
          <a:prstGeom prst="rect">
            <a:avLst/>
          </a:prstGeom>
        </p:spPr>
        <p:txBody>
          <a:bodyPr/>
          <a:lstStyle>
            <a:lvl1pPr algn="l">
              <a:defRPr sz="1200">
                <a:solidFill>
                  <a:schemeClr val="bg1"/>
                </a:solidFill>
                <a:latin typeface="Open Sans" pitchFamily="34" charset="0"/>
                <a:ea typeface="Open Sans" pitchFamily="34" charset="0"/>
                <a:cs typeface="Open Sans" pitchFamily="34" charset="0"/>
              </a:defRPr>
            </a:lvl1pPr>
          </a:lstStyle>
          <a:p>
            <a:fld id="{ACDA690F-FDE3-4130-98EB-84EF1E8A157F}" type="slidenum">
              <a:rPr lang="da-DK" smtClean="0"/>
              <a:pPr/>
              <a:t>‹nr.›</a:t>
            </a:fld>
            <a:endParaRPr lang="da-DK" dirty="0"/>
          </a:p>
        </p:txBody>
      </p:sp>
      <p:sp>
        <p:nvSpPr>
          <p:cNvPr id="12" name="Pladsholder til titel 1"/>
          <p:cNvSpPr>
            <a:spLocks noGrp="1"/>
          </p:cNvSpPr>
          <p:nvPr>
            <p:ph type="title"/>
          </p:nvPr>
        </p:nvSpPr>
        <p:spPr>
          <a:xfrm>
            <a:off x="457200" y="197768"/>
            <a:ext cx="8229600" cy="710952"/>
          </a:xfrm>
          <a:prstGeom prst="rect">
            <a:avLst/>
          </a:prstGeom>
        </p:spPr>
        <p:txBody>
          <a:bodyPr vert="horz" lIns="91440" tIns="45720" rIns="91440" bIns="45720" rtlCol="0" anchor="b">
            <a:normAutofit/>
          </a:bodyPr>
          <a:lstStyle/>
          <a:p>
            <a:r>
              <a:rPr lang="da-DK" smtClean="0"/>
              <a:t>Klik for at redigere i master</a:t>
            </a:r>
            <a:endParaRPr lang="da-DK" dirty="0"/>
          </a:p>
        </p:txBody>
      </p:sp>
      <p:sp>
        <p:nvSpPr>
          <p:cNvPr id="13" name="Pladsholder til tekst 16"/>
          <p:cNvSpPr>
            <a:spLocks noGrp="1"/>
          </p:cNvSpPr>
          <p:nvPr>
            <p:ph type="body" sz="quarter" idx="10"/>
          </p:nvPr>
        </p:nvSpPr>
        <p:spPr>
          <a:xfrm>
            <a:off x="467545" y="836713"/>
            <a:ext cx="8219256" cy="576064"/>
          </a:xfrm>
        </p:spPr>
        <p:txBody>
          <a:bodyPr>
            <a:noAutofit/>
          </a:bodyPr>
          <a:lstStyle>
            <a:lvl1pPr algn="r">
              <a:buFontTx/>
              <a:buNone/>
              <a:defRPr sz="1100">
                <a:solidFill>
                  <a:schemeClr val="bg1"/>
                </a:solidFill>
              </a:defRPr>
            </a:lvl1pPr>
            <a:lvl2pPr algn="r">
              <a:buFontTx/>
              <a:buNone/>
              <a:defRPr sz="1100"/>
            </a:lvl2pPr>
            <a:lvl3pPr algn="r">
              <a:buFontTx/>
              <a:buNone/>
              <a:defRPr sz="1100"/>
            </a:lvl3pPr>
            <a:lvl4pPr algn="r">
              <a:buFontTx/>
              <a:buNone/>
              <a:defRPr sz="1100"/>
            </a:lvl4pPr>
            <a:lvl5pPr algn="r">
              <a:buFontTx/>
              <a:buNone/>
              <a:defRPr sz="1100"/>
            </a:lvl5pPr>
          </a:lstStyle>
          <a:p>
            <a:pPr lvl="0"/>
            <a:r>
              <a:rPr lang="da-DK" smtClean="0"/>
              <a:t>Klik for at redigere i master</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1556792"/>
            <a:ext cx="3008313" cy="1162050"/>
          </a:xfrm>
        </p:spPr>
        <p:txBody>
          <a:bodyPr anchor="b"/>
          <a:lstStyle>
            <a:lvl1pPr algn="l">
              <a:defRPr sz="2000" b="1">
                <a:solidFill>
                  <a:schemeClr val="tx1"/>
                </a:solidFill>
                <a:latin typeface="Open Sans" pitchFamily="34" charset="0"/>
                <a:ea typeface="Open Sans" pitchFamily="34" charset="0"/>
                <a:cs typeface="Open Sans" pitchFamily="34" charset="0"/>
              </a:defRPr>
            </a:lvl1pPr>
          </a:lstStyle>
          <a:p>
            <a:r>
              <a:rPr lang="da-DK" smtClean="0"/>
              <a:t>Klik for at redigere i master</a:t>
            </a:r>
            <a:endParaRPr lang="da-DK" dirty="0"/>
          </a:p>
        </p:txBody>
      </p:sp>
      <p:sp>
        <p:nvSpPr>
          <p:cNvPr id="3" name="Pladsholder til indhold 2"/>
          <p:cNvSpPr>
            <a:spLocks noGrp="1"/>
          </p:cNvSpPr>
          <p:nvPr>
            <p:ph idx="1"/>
          </p:nvPr>
        </p:nvSpPr>
        <p:spPr>
          <a:xfrm>
            <a:off x="3575050" y="1556792"/>
            <a:ext cx="5111750" cy="4569371"/>
          </a:xfrm>
        </p:spPr>
        <p:txBody>
          <a:bodyPr/>
          <a:lstStyle>
            <a:lvl1pPr>
              <a:buFont typeface="Arial" pitchFamily="34" charset="0"/>
              <a:buChar char="•"/>
              <a:defRPr sz="3200">
                <a:latin typeface="Open Sans" pitchFamily="34" charset="0"/>
                <a:ea typeface="Open Sans" pitchFamily="34" charset="0"/>
                <a:cs typeface="Open Sans" pitchFamily="34" charset="0"/>
              </a:defRPr>
            </a:lvl1pPr>
            <a:lvl2pPr>
              <a:buFont typeface="Arial" pitchFamily="34" charset="0"/>
              <a:buChar char="•"/>
              <a:defRPr sz="2800">
                <a:latin typeface="Open Sans" pitchFamily="34" charset="0"/>
                <a:ea typeface="Open Sans" pitchFamily="34" charset="0"/>
                <a:cs typeface="Open Sans" pitchFamily="34" charset="0"/>
              </a:defRPr>
            </a:lvl2pPr>
            <a:lvl3pPr>
              <a:buFont typeface="Arial" pitchFamily="34" charset="0"/>
              <a:buChar char="•"/>
              <a:defRPr sz="2400">
                <a:latin typeface="Open Sans" pitchFamily="34" charset="0"/>
                <a:ea typeface="Open Sans" pitchFamily="34" charset="0"/>
                <a:cs typeface="Open Sans" pitchFamily="34" charset="0"/>
              </a:defRPr>
            </a:lvl3pPr>
            <a:lvl4pPr>
              <a:buFont typeface="Arial" pitchFamily="34" charset="0"/>
              <a:buChar char="•"/>
              <a:defRPr sz="2000">
                <a:latin typeface="Open Sans" pitchFamily="34" charset="0"/>
                <a:ea typeface="Open Sans" pitchFamily="34" charset="0"/>
                <a:cs typeface="Open Sans" pitchFamily="34" charset="0"/>
              </a:defRPr>
            </a:lvl4pPr>
            <a:lvl5pPr>
              <a:buFont typeface="Arial" pitchFamily="34" charset="0"/>
              <a:buChar char="•"/>
              <a:defRPr sz="2000">
                <a:latin typeface="Open Sans" pitchFamily="34" charset="0"/>
                <a:ea typeface="Open Sans" pitchFamily="34" charset="0"/>
                <a:cs typeface="Open Sans" pitchFamily="34" charset="0"/>
              </a:defRPr>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tekst 3"/>
          <p:cNvSpPr>
            <a:spLocks noGrp="1"/>
          </p:cNvSpPr>
          <p:nvPr>
            <p:ph type="body" sz="half" idx="2"/>
          </p:nvPr>
        </p:nvSpPr>
        <p:spPr>
          <a:xfrm>
            <a:off x="457200" y="2852936"/>
            <a:ext cx="3008313" cy="3273227"/>
          </a:xfrm>
        </p:spPr>
        <p:txBody>
          <a:bodyPr/>
          <a:lstStyle>
            <a:lvl1pPr marL="0" indent="0">
              <a:buNone/>
              <a:defRPr sz="1400">
                <a:latin typeface="Open Sans" pitchFamily="34" charset="0"/>
                <a:ea typeface="Open Sans" pitchFamily="34" charset="0"/>
                <a:cs typeface="Open Sans"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8" name="Pladsholder til dato 3"/>
          <p:cNvSpPr>
            <a:spLocks noGrp="1"/>
          </p:cNvSpPr>
          <p:nvPr>
            <p:ph type="dt" sz="half" idx="10"/>
          </p:nvPr>
        </p:nvSpPr>
        <p:spPr>
          <a:xfrm>
            <a:off x="7452320" y="6448251"/>
            <a:ext cx="1296144" cy="365125"/>
          </a:xfrm>
          <a:prstGeom prst="rect">
            <a:avLst/>
          </a:prstGeom>
        </p:spPr>
        <p:txBody>
          <a:bodyPr/>
          <a:lstStyle>
            <a:lvl1pPr algn="r">
              <a:defRPr sz="1200">
                <a:solidFill>
                  <a:schemeClr val="bg1"/>
                </a:solidFill>
                <a:latin typeface="Open Sans" pitchFamily="34" charset="0"/>
                <a:ea typeface="Open Sans" pitchFamily="34" charset="0"/>
                <a:cs typeface="Open Sans" pitchFamily="34" charset="0"/>
              </a:defRPr>
            </a:lvl1pPr>
          </a:lstStyle>
          <a:p>
            <a:fld id="{0E91E52F-7C7B-4F13-A5CE-C07D765EA942}" type="datetime1">
              <a:rPr lang="da-DK" smtClean="0"/>
              <a:pPr/>
              <a:t>29-12-2019</a:t>
            </a:fld>
            <a:endParaRPr lang="da-DK" dirty="0"/>
          </a:p>
        </p:txBody>
      </p:sp>
      <p:sp>
        <p:nvSpPr>
          <p:cNvPr id="9" name="Pladsholder til sidefod 4"/>
          <p:cNvSpPr>
            <a:spLocks noGrp="1"/>
          </p:cNvSpPr>
          <p:nvPr>
            <p:ph type="ftr" sz="quarter" idx="3"/>
          </p:nvPr>
        </p:nvSpPr>
        <p:spPr>
          <a:xfrm>
            <a:off x="2627784" y="6448251"/>
            <a:ext cx="4680520" cy="365125"/>
          </a:xfrm>
          <a:prstGeom prst="rect">
            <a:avLst/>
          </a:prstGeom>
        </p:spPr>
        <p:txBody>
          <a:bodyPr/>
          <a:lstStyle>
            <a:lvl1pPr>
              <a:defRPr sz="1200">
                <a:solidFill>
                  <a:schemeClr val="bg1"/>
                </a:solidFill>
                <a:latin typeface="Open Sans" pitchFamily="34" charset="0"/>
                <a:ea typeface="Open Sans" pitchFamily="34" charset="0"/>
                <a:cs typeface="Open Sans" pitchFamily="34" charset="0"/>
              </a:defRPr>
            </a:lvl1pPr>
          </a:lstStyle>
          <a:p>
            <a:pPr algn="r"/>
            <a:r>
              <a:rPr lang="da-DK" smtClean="0"/>
              <a:t>Generalforsamling -  Palle Jensen - Holstebro</a:t>
            </a:r>
            <a:endParaRPr lang="da-DK" dirty="0"/>
          </a:p>
        </p:txBody>
      </p:sp>
      <p:sp>
        <p:nvSpPr>
          <p:cNvPr id="10" name="Pladsholder til diasnummer 5"/>
          <p:cNvSpPr>
            <a:spLocks noGrp="1"/>
          </p:cNvSpPr>
          <p:nvPr>
            <p:ph type="sldNum" sz="quarter" idx="4"/>
          </p:nvPr>
        </p:nvSpPr>
        <p:spPr>
          <a:xfrm>
            <a:off x="467544" y="6448251"/>
            <a:ext cx="1512168" cy="365125"/>
          </a:xfrm>
          <a:prstGeom prst="rect">
            <a:avLst/>
          </a:prstGeom>
        </p:spPr>
        <p:txBody>
          <a:bodyPr/>
          <a:lstStyle>
            <a:lvl1pPr algn="l">
              <a:defRPr sz="1200">
                <a:solidFill>
                  <a:schemeClr val="bg1"/>
                </a:solidFill>
                <a:latin typeface="Open Sans" pitchFamily="34" charset="0"/>
                <a:ea typeface="Open Sans" pitchFamily="34" charset="0"/>
                <a:cs typeface="Open Sans" pitchFamily="34" charset="0"/>
              </a:defRPr>
            </a:lvl1pPr>
          </a:lstStyle>
          <a:p>
            <a:fld id="{ACDA690F-FDE3-4130-98EB-84EF1E8A157F}" type="slidenum">
              <a:rPr lang="da-DK" smtClean="0"/>
              <a:pPr/>
              <a:t>‹nr.›</a:t>
            </a:fld>
            <a:endParaRPr lang="da-DK" dirty="0"/>
          </a:p>
        </p:txBody>
      </p:sp>
      <p:sp>
        <p:nvSpPr>
          <p:cNvPr id="11" name="Pladsholder til titel 1"/>
          <p:cNvSpPr txBox="1">
            <a:spLocks/>
          </p:cNvSpPr>
          <p:nvPr userDrawn="1"/>
        </p:nvSpPr>
        <p:spPr>
          <a:xfrm>
            <a:off x="457200" y="197768"/>
            <a:ext cx="8229600" cy="710952"/>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da-DK" sz="1400" b="0" i="0" u="none" strike="noStrike" kern="1200" cap="none" spc="0" normalizeH="0" baseline="0" noProof="0" smtClean="0">
                <a:ln>
                  <a:noFill/>
                </a:ln>
                <a:solidFill>
                  <a:schemeClr val="bg1"/>
                </a:solidFill>
                <a:effectLst/>
                <a:uLnTx/>
                <a:uFillTx/>
                <a:latin typeface="Square 721 Extended" pitchFamily="50" charset="0"/>
                <a:ea typeface="+mj-ea"/>
                <a:cs typeface="+mj-cs"/>
              </a:rPr>
              <a:t>KLIK FOR AT REDIGERE TITELTYPOGRAFI I MASTEREN</a:t>
            </a:r>
            <a:endParaRPr kumimoji="0" lang="da-DK" sz="1400" b="0" i="0" u="none" strike="noStrike" kern="1200" cap="none" spc="0" normalizeH="0" baseline="0" noProof="0" dirty="0">
              <a:ln>
                <a:noFill/>
              </a:ln>
              <a:solidFill>
                <a:schemeClr val="bg1"/>
              </a:solidFill>
              <a:effectLst/>
              <a:uLnTx/>
              <a:uFillTx/>
              <a:latin typeface="Square 721 Extended" pitchFamily="50" charset="0"/>
              <a:ea typeface="+mj-ea"/>
              <a:cs typeface="+mj-cs"/>
            </a:endParaRPr>
          </a:p>
        </p:txBody>
      </p:sp>
      <p:sp>
        <p:nvSpPr>
          <p:cNvPr id="12" name="Pladsholder til tekst 16"/>
          <p:cNvSpPr>
            <a:spLocks noGrp="1"/>
          </p:cNvSpPr>
          <p:nvPr>
            <p:ph type="body" sz="quarter" idx="11"/>
          </p:nvPr>
        </p:nvSpPr>
        <p:spPr>
          <a:xfrm>
            <a:off x="467545" y="836713"/>
            <a:ext cx="8219256" cy="576064"/>
          </a:xfrm>
        </p:spPr>
        <p:txBody>
          <a:bodyPr>
            <a:noAutofit/>
          </a:bodyPr>
          <a:lstStyle>
            <a:lvl1pPr algn="r">
              <a:buFontTx/>
              <a:buNone/>
              <a:defRPr sz="1100">
                <a:solidFill>
                  <a:schemeClr val="bg1"/>
                </a:solidFill>
              </a:defRPr>
            </a:lvl1pPr>
            <a:lvl2pPr algn="r">
              <a:buFontTx/>
              <a:buNone/>
              <a:defRPr sz="1100"/>
            </a:lvl2pPr>
            <a:lvl3pPr algn="r">
              <a:buFontTx/>
              <a:buNone/>
              <a:defRPr sz="1100"/>
            </a:lvl3pPr>
            <a:lvl4pPr algn="r">
              <a:buFontTx/>
              <a:buNone/>
              <a:defRPr sz="1100"/>
            </a:lvl4pPr>
            <a:lvl5pPr algn="r">
              <a:buFontTx/>
              <a:buNone/>
              <a:defRPr sz="1100"/>
            </a:lvl5pPr>
          </a:lstStyle>
          <a:p>
            <a:pPr lvl="0"/>
            <a:r>
              <a:rPr lang="da-DK" smtClean="0"/>
              <a:t>Klik for at redigere i master</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5" name="Pladsholder til dato 3"/>
          <p:cNvSpPr>
            <a:spLocks noGrp="1"/>
          </p:cNvSpPr>
          <p:nvPr>
            <p:ph type="dt" sz="half" idx="2"/>
          </p:nvPr>
        </p:nvSpPr>
        <p:spPr>
          <a:xfrm>
            <a:off x="7452320" y="6448251"/>
            <a:ext cx="1296144" cy="365125"/>
          </a:xfrm>
          <a:prstGeom prst="rect">
            <a:avLst/>
          </a:prstGeom>
        </p:spPr>
        <p:txBody>
          <a:bodyPr/>
          <a:lstStyle>
            <a:lvl1pPr algn="r">
              <a:defRPr sz="1200">
                <a:solidFill>
                  <a:schemeClr val="bg1"/>
                </a:solidFill>
                <a:latin typeface="Open Sans" pitchFamily="34" charset="0"/>
                <a:ea typeface="Open Sans" pitchFamily="34" charset="0"/>
                <a:cs typeface="Open Sans" pitchFamily="34" charset="0"/>
              </a:defRPr>
            </a:lvl1pPr>
          </a:lstStyle>
          <a:p>
            <a:fld id="{C2A583B3-6FB0-42CE-A55B-CECFF177C8E3}" type="datetime1">
              <a:rPr lang="da-DK" smtClean="0"/>
              <a:pPr/>
              <a:t>29-12-2019</a:t>
            </a:fld>
            <a:endParaRPr lang="da-DK" dirty="0"/>
          </a:p>
        </p:txBody>
      </p:sp>
      <p:sp>
        <p:nvSpPr>
          <p:cNvPr id="6" name="Pladsholder til sidefod 4"/>
          <p:cNvSpPr>
            <a:spLocks noGrp="1"/>
          </p:cNvSpPr>
          <p:nvPr>
            <p:ph type="ftr" sz="quarter" idx="3"/>
          </p:nvPr>
        </p:nvSpPr>
        <p:spPr>
          <a:xfrm>
            <a:off x="2627784" y="6448251"/>
            <a:ext cx="4680520" cy="365125"/>
          </a:xfrm>
          <a:prstGeom prst="rect">
            <a:avLst/>
          </a:prstGeom>
        </p:spPr>
        <p:txBody>
          <a:bodyPr/>
          <a:lstStyle>
            <a:lvl1pPr>
              <a:defRPr sz="1200">
                <a:solidFill>
                  <a:schemeClr val="bg1"/>
                </a:solidFill>
                <a:latin typeface="Open Sans" pitchFamily="34" charset="0"/>
                <a:ea typeface="Open Sans" pitchFamily="34" charset="0"/>
                <a:cs typeface="Open Sans" pitchFamily="34" charset="0"/>
              </a:defRPr>
            </a:lvl1pPr>
          </a:lstStyle>
          <a:p>
            <a:pPr algn="r"/>
            <a:r>
              <a:rPr lang="da-DK" smtClean="0"/>
              <a:t>Generalforsamling -  Palle Jensen - Holstebro</a:t>
            </a:r>
            <a:endParaRPr lang="da-DK" dirty="0"/>
          </a:p>
        </p:txBody>
      </p:sp>
      <p:sp>
        <p:nvSpPr>
          <p:cNvPr id="7" name="Pladsholder til diasnummer 5"/>
          <p:cNvSpPr>
            <a:spLocks noGrp="1"/>
          </p:cNvSpPr>
          <p:nvPr>
            <p:ph type="sldNum" sz="quarter" idx="4"/>
          </p:nvPr>
        </p:nvSpPr>
        <p:spPr>
          <a:xfrm>
            <a:off x="467544" y="6448251"/>
            <a:ext cx="1512168" cy="365125"/>
          </a:xfrm>
          <a:prstGeom prst="rect">
            <a:avLst/>
          </a:prstGeom>
        </p:spPr>
        <p:txBody>
          <a:bodyPr/>
          <a:lstStyle>
            <a:lvl1pPr algn="l">
              <a:defRPr sz="1200">
                <a:solidFill>
                  <a:schemeClr val="bg1"/>
                </a:solidFill>
                <a:latin typeface="Open Sans" pitchFamily="34" charset="0"/>
                <a:ea typeface="Open Sans" pitchFamily="34" charset="0"/>
                <a:cs typeface="Open Sans" pitchFamily="34" charset="0"/>
              </a:defRPr>
            </a:lvl1pPr>
          </a:lstStyle>
          <a:p>
            <a:fld id="{ACDA690F-FDE3-4130-98EB-84EF1E8A157F}" type="slidenum">
              <a:rPr lang="da-DK" smtClean="0"/>
              <a:pPr/>
              <a:t>‹nr.›</a:t>
            </a:fld>
            <a:endParaRPr lang="da-DK" dirty="0"/>
          </a:p>
        </p:txBody>
      </p:sp>
      <p:sp>
        <p:nvSpPr>
          <p:cNvPr id="8" name="Pladsholder til titel 1"/>
          <p:cNvSpPr>
            <a:spLocks noGrp="1"/>
          </p:cNvSpPr>
          <p:nvPr>
            <p:ph type="title"/>
          </p:nvPr>
        </p:nvSpPr>
        <p:spPr>
          <a:xfrm>
            <a:off x="457200" y="197768"/>
            <a:ext cx="8229600" cy="710952"/>
          </a:xfrm>
          <a:prstGeom prst="rect">
            <a:avLst/>
          </a:prstGeom>
        </p:spPr>
        <p:txBody>
          <a:bodyPr vert="horz" lIns="91440" tIns="45720" rIns="91440" bIns="45720" rtlCol="0" anchor="b">
            <a:normAutofit/>
          </a:bodyPr>
          <a:lstStyle/>
          <a:p>
            <a:r>
              <a:rPr lang="da-DK" smtClean="0"/>
              <a:t>Klik for at redigere i master</a:t>
            </a:r>
            <a:endParaRPr lang="da-DK" dirty="0"/>
          </a:p>
        </p:txBody>
      </p:sp>
      <p:sp>
        <p:nvSpPr>
          <p:cNvPr id="9" name="Pladsholder til tekst 16"/>
          <p:cNvSpPr>
            <a:spLocks noGrp="1"/>
          </p:cNvSpPr>
          <p:nvPr>
            <p:ph type="body" sz="quarter" idx="10"/>
          </p:nvPr>
        </p:nvSpPr>
        <p:spPr>
          <a:xfrm>
            <a:off x="467545" y="836713"/>
            <a:ext cx="8219256" cy="576064"/>
          </a:xfrm>
        </p:spPr>
        <p:txBody>
          <a:bodyPr>
            <a:noAutofit/>
          </a:bodyPr>
          <a:lstStyle>
            <a:lvl1pPr algn="r">
              <a:buFontTx/>
              <a:buNone/>
              <a:defRPr sz="1100">
                <a:solidFill>
                  <a:schemeClr val="bg1"/>
                </a:solidFill>
              </a:defRPr>
            </a:lvl1pPr>
            <a:lvl2pPr algn="r">
              <a:buFontTx/>
              <a:buNone/>
              <a:defRPr sz="1100"/>
            </a:lvl2pPr>
            <a:lvl3pPr algn="r">
              <a:buFontTx/>
              <a:buNone/>
              <a:defRPr sz="1100"/>
            </a:lvl3pPr>
            <a:lvl4pPr algn="r">
              <a:buFontTx/>
              <a:buNone/>
              <a:defRPr sz="1100"/>
            </a:lvl4pPr>
            <a:lvl5pPr algn="r">
              <a:buFontTx/>
              <a:buNone/>
              <a:defRPr sz="1100"/>
            </a:lvl5pPr>
          </a:lstStyle>
          <a:p>
            <a:pPr lvl="0"/>
            <a:r>
              <a:rPr lang="da-DK" smtClean="0"/>
              <a:t>Klik for at redigere i master</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197768"/>
            <a:ext cx="8229600" cy="710952"/>
          </a:xfrm>
          <a:prstGeom prst="rect">
            <a:avLst/>
          </a:prstGeom>
        </p:spPr>
        <p:txBody>
          <a:bodyPr vert="horz" lIns="91440" tIns="45720" rIns="91440" bIns="45720" rtlCol="0" anchor="b">
            <a:normAutofit/>
          </a:bodyPr>
          <a:lstStyle/>
          <a:p>
            <a:r>
              <a:rPr lang="da-DK" dirty="0" smtClean="0"/>
              <a:t>KLIK FOR AT REDIGERE TITELTYPOGRAFI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3"/>
          <p:cNvSpPr>
            <a:spLocks noGrp="1"/>
          </p:cNvSpPr>
          <p:nvPr>
            <p:ph type="dt" sz="half" idx="2"/>
          </p:nvPr>
        </p:nvSpPr>
        <p:spPr>
          <a:xfrm>
            <a:off x="7452320" y="6448251"/>
            <a:ext cx="1296144" cy="365125"/>
          </a:xfrm>
          <a:prstGeom prst="rect">
            <a:avLst/>
          </a:prstGeom>
        </p:spPr>
        <p:txBody>
          <a:bodyPr/>
          <a:lstStyle>
            <a:lvl1pPr algn="r">
              <a:defRPr sz="1200">
                <a:solidFill>
                  <a:schemeClr val="bg1"/>
                </a:solidFill>
                <a:latin typeface="Open Sans" pitchFamily="34" charset="0"/>
                <a:ea typeface="Open Sans" pitchFamily="34" charset="0"/>
                <a:cs typeface="Open Sans" pitchFamily="34" charset="0"/>
              </a:defRPr>
            </a:lvl1pPr>
          </a:lstStyle>
          <a:p>
            <a:fld id="{87C49586-57D1-4CB2-BC70-185D4F4D3E49}" type="datetime1">
              <a:rPr lang="da-DK" smtClean="0"/>
              <a:pPr/>
              <a:t>29-12-2019</a:t>
            </a:fld>
            <a:endParaRPr lang="da-DK" dirty="0"/>
          </a:p>
        </p:txBody>
      </p:sp>
      <p:sp>
        <p:nvSpPr>
          <p:cNvPr id="8" name="Pladsholder til sidefod 4"/>
          <p:cNvSpPr>
            <a:spLocks noGrp="1"/>
          </p:cNvSpPr>
          <p:nvPr>
            <p:ph type="ftr" sz="quarter" idx="3"/>
          </p:nvPr>
        </p:nvSpPr>
        <p:spPr>
          <a:xfrm>
            <a:off x="2627784" y="6448251"/>
            <a:ext cx="4680520" cy="365125"/>
          </a:xfrm>
          <a:prstGeom prst="rect">
            <a:avLst/>
          </a:prstGeom>
        </p:spPr>
        <p:txBody>
          <a:bodyPr/>
          <a:lstStyle>
            <a:lvl1pPr>
              <a:defRPr sz="1200">
                <a:solidFill>
                  <a:schemeClr val="bg1"/>
                </a:solidFill>
                <a:latin typeface="Open Sans" pitchFamily="34" charset="0"/>
                <a:ea typeface="Open Sans" pitchFamily="34" charset="0"/>
                <a:cs typeface="Open Sans" pitchFamily="34" charset="0"/>
              </a:defRPr>
            </a:lvl1pPr>
          </a:lstStyle>
          <a:p>
            <a:pPr algn="r"/>
            <a:r>
              <a:rPr lang="da-DK" smtClean="0"/>
              <a:t>Generalforsamling -  Palle Jensen - Holstebro</a:t>
            </a:r>
            <a:endParaRPr lang="da-DK" dirty="0"/>
          </a:p>
        </p:txBody>
      </p:sp>
      <p:sp>
        <p:nvSpPr>
          <p:cNvPr id="9" name="Pladsholder til diasnummer 5"/>
          <p:cNvSpPr>
            <a:spLocks noGrp="1"/>
          </p:cNvSpPr>
          <p:nvPr>
            <p:ph type="sldNum" sz="quarter" idx="4"/>
          </p:nvPr>
        </p:nvSpPr>
        <p:spPr>
          <a:xfrm>
            <a:off x="467544" y="6448251"/>
            <a:ext cx="1512168" cy="365125"/>
          </a:xfrm>
          <a:prstGeom prst="rect">
            <a:avLst/>
          </a:prstGeom>
        </p:spPr>
        <p:txBody>
          <a:bodyPr/>
          <a:lstStyle>
            <a:lvl1pPr algn="l">
              <a:defRPr sz="1200">
                <a:solidFill>
                  <a:schemeClr val="bg1"/>
                </a:solidFill>
                <a:latin typeface="Open Sans" pitchFamily="34" charset="0"/>
                <a:ea typeface="Open Sans" pitchFamily="34" charset="0"/>
                <a:cs typeface="Open Sans" pitchFamily="34" charset="0"/>
              </a:defRPr>
            </a:lvl1pPr>
          </a:lstStyle>
          <a:p>
            <a:fld id="{ACDA690F-FDE3-4130-98EB-84EF1E8A157F}" type="slidenum">
              <a:rPr lang="da-DK" smtClean="0"/>
              <a:pPr/>
              <a:t>‹nr.›</a:t>
            </a:fld>
            <a:endParaRPr lang="da-DK"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7" r:id="rId4"/>
    <p:sldLayoutId id="2147483656" r:id="rId5"/>
    <p:sldLayoutId id="2147483655" r:id="rId6"/>
  </p:sldLayoutIdLst>
  <p:hf sldNum="0" hdr="0"/>
  <p:txStyles>
    <p:titleStyle>
      <a:lvl1pPr algn="r" defTabSz="914400" rtl="0" eaLnBrk="1" latinLnBrk="0" hangingPunct="1">
        <a:spcBef>
          <a:spcPct val="0"/>
        </a:spcBef>
        <a:buNone/>
        <a:defRPr sz="1400" kern="1200">
          <a:solidFill>
            <a:schemeClr val="bg1"/>
          </a:solidFill>
          <a:latin typeface="Square 721 Extended" pitchFamily="50"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p:cNvSpPr>
            <a:spLocks noGrp="1"/>
          </p:cNvSpPr>
          <p:nvPr>
            <p:ph type="subTitle" idx="1"/>
          </p:nvPr>
        </p:nvSpPr>
        <p:spPr/>
        <p:txBody>
          <a:bodyPr/>
          <a:lstStyle/>
          <a:p>
            <a:endParaRPr lang="da-DK" dirty="0"/>
          </a:p>
        </p:txBody>
      </p:sp>
      <p:sp>
        <p:nvSpPr>
          <p:cNvPr id="3" name="Pladsholder til dato 2"/>
          <p:cNvSpPr>
            <a:spLocks noGrp="1"/>
          </p:cNvSpPr>
          <p:nvPr>
            <p:ph type="dt" sz="half" idx="2"/>
          </p:nvPr>
        </p:nvSpPr>
        <p:spPr/>
        <p:txBody>
          <a:bodyPr/>
          <a:lstStyle/>
          <a:p>
            <a:endParaRPr lang="da-DK" dirty="0"/>
          </a:p>
        </p:txBody>
      </p:sp>
      <p:sp>
        <p:nvSpPr>
          <p:cNvPr id="4" name="Pladsholder til sidefod 3"/>
          <p:cNvSpPr>
            <a:spLocks noGrp="1"/>
          </p:cNvSpPr>
          <p:nvPr>
            <p:ph type="ftr" sz="quarter" idx="3"/>
          </p:nvPr>
        </p:nvSpPr>
        <p:spPr/>
        <p:txBody>
          <a:bodyPr/>
          <a:lstStyle/>
          <a:p>
            <a:pPr algn="r"/>
            <a:endParaRPr lang="da-DK" dirty="0"/>
          </a:p>
        </p:txBody>
      </p:sp>
      <p:sp>
        <p:nvSpPr>
          <p:cNvPr id="5" name="Titel 4"/>
          <p:cNvSpPr>
            <a:spLocks noGrp="1"/>
          </p:cNvSpPr>
          <p:nvPr>
            <p:ph type="title"/>
          </p:nvPr>
        </p:nvSpPr>
        <p:spPr/>
        <p:txBody>
          <a:bodyPr>
            <a:normAutofit/>
          </a:bodyPr>
          <a:lstStyle/>
          <a:p>
            <a:pPr algn="ctr"/>
            <a:endParaRPr lang="da-DK" sz="2000" b="1" dirty="0"/>
          </a:p>
        </p:txBody>
      </p:sp>
      <p:sp>
        <p:nvSpPr>
          <p:cNvPr id="6" name="Pladsholder til tekst 5"/>
          <p:cNvSpPr>
            <a:spLocks noGrp="1"/>
          </p:cNvSpPr>
          <p:nvPr>
            <p:ph type="body" sz="quarter" idx="10"/>
          </p:nvPr>
        </p:nvSpPr>
        <p:spPr>
          <a:xfrm>
            <a:off x="467545" y="836712"/>
            <a:ext cx="8219256" cy="1368151"/>
          </a:xfrm>
        </p:spPr>
        <p:txBody>
          <a:bodyPr/>
          <a:lstStyle/>
          <a:p>
            <a:pPr algn="ctr"/>
            <a:r>
              <a:rPr lang="da-DK" sz="2000" b="1" dirty="0" smtClean="0">
                <a:solidFill>
                  <a:schemeClr val="tx1"/>
                </a:solidFill>
              </a:rPr>
              <a:t>Velkommen til Maabjerg </a:t>
            </a:r>
            <a:r>
              <a:rPr lang="da-DK" sz="2000" b="1" dirty="0" err="1" smtClean="0">
                <a:solidFill>
                  <a:schemeClr val="tx1"/>
                </a:solidFill>
              </a:rPr>
              <a:t>BioHeat</a:t>
            </a:r>
            <a:r>
              <a:rPr lang="da-DK" sz="2000" b="1" dirty="0" smtClean="0">
                <a:solidFill>
                  <a:schemeClr val="tx1"/>
                </a:solidFill>
              </a:rPr>
              <a:t> &amp; Power</a:t>
            </a:r>
          </a:p>
          <a:p>
            <a:pPr algn="ctr"/>
            <a:r>
              <a:rPr lang="da-DK" sz="2000" b="1" dirty="0" smtClean="0">
                <a:solidFill>
                  <a:schemeClr val="tx1"/>
                </a:solidFill>
              </a:rPr>
              <a:t>Maabjergværket </a:t>
            </a:r>
            <a:r>
              <a:rPr lang="ja-JP" altLang="da-DK" sz="2000" b="1" dirty="0" smtClean="0">
                <a:solidFill>
                  <a:schemeClr val="tx1"/>
                </a:solidFill>
              </a:rPr>
              <a:t>ようこそ当発電所にいらしゃいました</a:t>
            </a:r>
            <a:endParaRPr lang="da-DK" sz="2000" b="1"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0848"/>
            <a:ext cx="9144000" cy="5799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17376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4" name="Pladsholder til dato 3"/>
          <p:cNvSpPr>
            <a:spLocks noGrp="1"/>
          </p:cNvSpPr>
          <p:nvPr>
            <p:ph type="dt" sz="half" idx="2"/>
          </p:nvPr>
        </p:nvSpPr>
        <p:spPr/>
        <p:txBody>
          <a:bodyPr/>
          <a:lstStyle/>
          <a:p>
            <a:r>
              <a:rPr lang="da-DK" dirty="0" smtClean="0"/>
              <a:t>10-02-2016</a:t>
            </a:r>
            <a:endParaRPr lang="da-DK" dirty="0"/>
          </a:p>
        </p:txBody>
      </p:sp>
      <p:sp>
        <p:nvSpPr>
          <p:cNvPr id="5" name="Pladsholder til sidefod 4"/>
          <p:cNvSpPr>
            <a:spLocks noGrp="1"/>
          </p:cNvSpPr>
          <p:nvPr>
            <p:ph type="ftr" sz="quarter" idx="3"/>
          </p:nvPr>
        </p:nvSpPr>
        <p:spPr/>
        <p:txBody>
          <a:bodyPr/>
          <a:lstStyle/>
          <a:p>
            <a:pPr algn="r"/>
            <a:endParaRPr lang="da-DK" dirty="0"/>
          </a:p>
        </p:txBody>
      </p:sp>
      <p:sp>
        <p:nvSpPr>
          <p:cNvPr id="6" name="Pladsholder til tekst 5"/>
          <p:cNvSpPr>
            <a:spLocks noGrp="1"/>
          </p:cNvSpPr>
          <p:nvPr>
            <p:ph type="body" sz="quarter" idx="10"/>
          </p:nvPr>
        </p:nvSpPr>
        <p:spPr/>
        <p:txBody>
          <a:bodyPr/>
          <a:lstStyle/>
          <a:p>
            <a:pPr algn="ctr"/>
            <a:r>
              <a:rPr lang="da-DK" sz="2000" b="1" dirty="0" smtClean="0">
                <a:solidFill>
                  <a:schemeClr val="tx1"/>
                </a:solidFill>
              </a:rPr>
              <a:t>Procesforløb</a:t>
            </a:r>
            <a:endParaRPr lang="da-DK" sz="2000" b="1" dirty="0">
              <a:solidFill>
                <a:schemeClr val="tx1"/>
              </a:solidFill>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49419"/>
            <a:ext cx="8229600" cy="442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3315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normAutofit/>
          </a:bodyPr>
          <a:lstStyle/>
          <a:p>
            <a:r>
              <a:rPr lang="da-DK" sz="1200" dirty="0" smtClean="0"/>
              <a:t>Der er meget stort fokus på miljø &amp; sikkerhed på Maabjergværket.</a:t>
            </a:r>
          </a:p>
          <a:p>
            <a:pPr marL="0" indent="0">
              <a:buNone/>
            </a:pPr>
            <a:r>
              <a:rPr lang="da-DK" sz="1200" dirty="0" smtClean="0"/>
              <a:t> </a:t>
            </a:r>
            <a:r>
              <a:rPr lang="ja-JP" altLang="da-DK" sz="1200" dirty="0" smtClean="0"/>
              <a:t>　　</a:t>
            </a:r>
            <a:r>
              <a:rPr lang="da-DK" altLang="ja-JP" sz="1200" dirty="0" smtClean="0"/>
              <a:t>Maabjerg </a:t>
            </a:r>
            <a:r>
              <a:rPr lang="ja-JP" altLang="da-DK" sz="1200" dirty="0" smtClean="0"/>
              <a:t>コージェネ発電所の運営管理では環境と保安に最大の努力をしています。</a:t>
            </a:r>
            <a:endParaRPr lang="da-DK" sz="1200" dirty="0" smtClean="0"/>
          </a:p>
          <a:p>
            <a:r>
              <a:rPr lang="da-DK" sz="1200" dirty="0" smtClean="0"/>
              <a:t>Kontinuerlig investering &amp; opgradering af anlægget siden 1992.</a:t>
            </a:r>
          </a:p>
          <a:p>
            <a:r>
              <a:rPr lang="da-DK" altLang="ja-JP" sz="1200" dirty="0" smtClean="0"/>
              <a:t>1992</a:t>
            </a:r>
            <a:r>
              <a:rPr lang="ja-JP" altLang="da-DK" sz="1200" dirty="0" smtClean="0"/>
              <a:t>年以降発電所は継続し投資と改善に努めています。</a:t>
            </a:r>
            <a:endParaRPr lang="da-DK" sz="1200" dirty="0" smtClean="0"/>
          </a:p>
          <a:p>
            <a:r>
              <a:rPr lang="da-DK" sz="1200" dirty="0" smtClean="0"/>
              <a:t>Der er totalstop på kedlerne hvert 4 år </a:t>
            </a:r>
            <a:r>
              <a:rPr lang="da-DK" sz="1200" dirty="0" err="1" smtClean="0"/>
              <a:t>mhp</a:t>
            </a:r>
            <a:r>
              <a:rPr lang="da-DK" sz="1200" dirty="0" smtClean="0"/>
              <a:t>. gennemgribende kontrol af anlægget.</a:t>
            </a:r>
          </a:p>
          <a:p>
            <a:pPr marL="0" indent="0">
              <a:buNone/>
            </a:pPr>
            <a:r>
              <a:rPr lang="da-DK" sz="1200" dirty="0" smtClean="0"/>
              <a:t> </a:t>
            </a:r>
            <a:r>
              <a:rPr lang="ja-JP" altLang="da-DK" sz="1200" dirty="0" smtClean="0"/>
              <a:t>　　</a:t>
            </a:r>
            <a:r>
              <a:rPr lang="da-DK" altLang="ja-JP" sz="1200" dirty="0" smtClean="0"/>
              <a:t>Maabjerg</a:t>
            </a:r>
            <a:r>
              <a:rPr lang="ja-JP" altLang="da-DK" sz="1200" dirty="0" smtClean="0"/>
              <a:t>コージェネ発電所は４年毎にボイラーを止め、徹底した点検をしています。</a:t>
            </a:r>
            <a:endParaRPr lang="da-DK" sz="1200" dirty="0" smtClean="0"/>
          </a:p>
          <a:p>
            <a:r>
              <a:rPr lang="da-DK" sz="1200" dirty="0" smtClean="0"/>
              <a:t>Der udføres revision på anlægget 2 gange årligt.</a:t>
            </a:r>
          </a:p>
          <a:p>
            <a:pPr marL="0" indent="0">
              <a:buNone/>
            </a:pPr>
            <a:r>
              <a:rPr lang="ja-JP" altLang="da-DK" sz="1200" dirty="0" smtClean="0"/>
              <a:t>　　</a:t>
            </a:r>
            <a:r>
              <a:rPr lang="da-DK" altLang="ja-JP" sz="1200" dirty="0" smtClean="0"/>
              <a:t>Maabjerg</a:t>
            </a:r>
            <a:r>
              <a:rPr lang="ja-JP" altLang="da-DK" sz="1200" dirty="0" smtClean="0"/>
              <a:t>コージェネ発電所は年２回定期検査をしています。</a:t>
            </a:r>
            <a:endParaRPr lang="da-DK" sz="1200" dirty="0"/>
          </a:p>
          <a:p>
            <a:r>
              <a:rPr lang="da-DK" sz="1200" dirty="0" smtClean="0"/>
              <a:t>Hele tiden fokus på sikkerhed </a:t>
            </a:r>
            <a:r>
              <a:rPr lang="da-DK" sz="1200" dirty="0" err="1" smtClean="0"/>
              <a:t>mhp</a:t>
            </a:r>
            <a:r>
              <a:rPr lang="da-DK" sz="1200" dirty="0" smtClean="0"/>
              <a:t>. at undgå arbejdsulykker. </a:t>
            </a:r>
          </a:p>
          <a:p>
            <a:pPr marL="0" indent="0">
              <a:buNone/>
            </a:pPr>
            <a:r>
              <a:rPr lang="ja-JP" altLang="da-DK" sz="1200" dirty="0" smtClean="0"/>
              <a:t>　　　</a:t>
            </a:r>
            <a:r>
              <a:rPr lang="da-DK" altLang="ja-JP" sz="1200" dirty="0" smtClean="0"/>
              <a:t>Maabjerg</a:t>
            </a:r>
            <a:r>
              <a:rPr lang="ja-JP" altLang="da-DK" sz="1200" dirty="0" smtClean="0"/>
              <a:t>コージェネ発電所は常に労災が発生しないように最大の努力をしています。</a:t>
            </a:r>
            <a:endParaRPr lang="da-DK" sz="1200" dirty="0"/>
          </a:p>
        </p:txBody>
      </p:sp>
      <p:sp>
        <p:nvSpPr>
          <p:cNvPr id="4" name="Pladsholder til dato 3"/>
          <p:cNvSpPr>
            <a:spLocks noGrp="1"/>
          </p:cNvSpPr>
          <p:nvPr>
            <p:ph type="dt" sz="half" idx="2"/>
          </p:nvPr>
        </p:nvSpPr>
        <p:spPr/>
        <p:txBody>
          <a:bodyPr/>
          <a:lstStyle/>
          <a:p>
            <a:r>
              <a:rPr lang="da-DK" dirty="0" smtClean="0"/>
              <a:t>10-02-2016</a:t>
            </a:r>
            <a:endParaRPr lang="da-DK" dirty="0"/>
          </a:p>
        </p:txBody>
      </p:sp>
      <p:sp>
        <p:nvSpPr>
          <p:cNvPr id="5" name="Pladsholder til sidefod 4"/>
          <p:cNvSpPr>
            <a:spLocks noGrp="1"/>
          </p:cNvSpPr>
          <p:nvPr>
            <p:ph type="ftr" sz="quarter" idx="3"/>
          </p:nvPr>
        </p:nvSpPr>
        <p:spPr/>
        <p:txBody>
          <a:bodyPr/>
          <a:lstStyle/>
          <a:p>
            <a:pPr algn="r"/>
            <a:endParaRPr lang="da-DK" dirty="0"/>
          </a:p>
        </p:txBody>
      </p:sp>
      <p:sp>
        <p:nvSpPr>
          <p:cNvPr id="6" name="Pladsholder til tekst 5"/>
          <p:cNvSpPr>
            <a:spLocks noGrp="1"/>
          </p:cNvSpPr>
          <p:nvPr>
            <p:ph type="body" sz="quarter" idx="10"/>
          </p:nvPr>
        </p:nvSpPr>
        <p:spPr/>
        <p:txBody>
          <a:bodyPr/>
          <a:lstStyle/>
          <a:p>
            <a:pPr algn="ctr"/>
            <a:r>
              <a:rPr lang="da-DK" sz="2000" b="1" dirty="0" smtClean="0">
                <a:solidFill>
                  <a:schemeClr val="tx1"/>
                </a:solidFill>
              </a:rPr>
              <a:t>Miljø &amp; Sikkerhed </a:t>
            </a:r>
            <a:r>
              <a:rPr lang="ja-JP" altLang="da-DK" sz="2000" b="1" dirty="0" smtClean="0">
                <a:solidFill>
                  <a:schemeClr val="tx1"/>
                </a:solidFill>
              </a:rPr>
              <a:t>環境と保安対策</a:t>
            </a:r>
            <a:endParaRPr lang="da-DK" sz="2000" b="1" dirty="0">
              <a:solidFill>
                <a:schemeClr val="tx1"/>
              </a:solidFill>
            </a:endParaRPr>
          </a:p>
        </p:txBody>
      </p:sp>
    </p:spTree>
    <p:extLst>
      <p:ext uri="{BB962C8B-B14F-4D97-AF65-F5344CB8AC3E}">
        <p14:creationId xmlns:p14="http://schemas.microsoft.com/office/powerpoint/2010/main" val="14094679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4" name="Pladsholder til dato 3"/>
          <p:cNvSpPr>
            <a:spLocks noGrp="1"/>
          </p:cNvSpPr>
          <p:nvPr>
            <p:ph type="dt" sz="half" idx="2"/>
          </p:nvPr>
        </p:nvSpPr>
        <p:spPr/>
        <p:txBody>
          <a:bodyPr/>
          <a:lstStyle/>
          <a:p>
            <a:r>
              <a:rPr lang="da-DK" dirty="0" smtClean="0"/>
              <a:t>10-02-2016</a:t>
            </a:r>
            <a:endParaRPr lang="da-DK" dirty="0"/>
          </a:p>
        </p:txBody>
      </p:sp>
      <p:sp>
        <p:nvSpPr>
          <p:cNvPr id="5" name="Pladsholder til sidefod 4"/>
          <p:cNvSpPr>
            <a:spLocks noGrp="1"/>
          </p:cNvSpPr>
          <p:nvPr>
            <p:ph type="ftr" sz="quarter" idx="3"/>
          </p:nvPr>
        </p:nvSpPr>
        <p:spPr/>
        <p:txBody>
          <a:bodyPr/>
          <a:lstStyle/>
          <a:p>
            <a:pPr algn="r"/>
            <a:endParaRPr lang="da-DK" dirty="0"/>
          </a:p>
        </p:txBody>
      </p:sp>
      <p:sp>
        <p:nvSpPr>
          <p:cNvPr id="6" name="Pladsholder til tekst 5"/>
          <p:cNvSpPr>
            <a:spLocks noGrp="1"/>
          </p:cNvSpPr>
          <p:nvPr>
            <p:ph type="body" sz="quarter" idx="10"/>
          </p:nvPr>
        </p:nvSpPr>
        <p:spPr/>
        <p:txBody>
          <a:bodyPr/>
          <a:lstStyle/>
          <a:p>
            <a:pPr algn="ctr"/>
            <a:r>
              <a:rPr lang="da-DK" sz="2000" b="1" dirty="0" smtClean="0">
                <a:solidFill>
                  <a:schemeClr val="tx1"/>
                </a:solidFill>
              </a:rPr>
              <a:t>Miljø &amp; Sikkerhed</a:t>
            </a:r>
            <a:endParaRPr lang="da-DK" sz="2000" b="1" dirty="0">
              <a:solidFill>
                <a:schemeClr val="tx1"/>
              </a:solidFill>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600200"/>
            <a:ext cx="885698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boks 2"/>
          <p:cNvSpPr txBox="1"/>
          <p:nvPr/>
        </p:nvSpPr>
        <p:spPr>
          <a:xfrm>
            <a:off x="2195736" y="2146067"/>
            <a:ext cx="1172116" cy="261610"/>
          </a:xfrm>
          <a:prstGeom prst="rect">
            <a:avLst/>
          </a:prstGeom>
          <a:noFill/>
        </p:spPr>
        <p:txBody>
          <a:bodyPr wrap="none" rtlCol="0">
            <a:spAutoFit/>
          </a:bodyPr>
          <a:lstStyle/>
          <a:p>
            <a:pPr algn="r"/>
            <a:r>
              <a:rPr lang="ja-JP" altLang="da-DK" sz="1100" b="1" dirty="0">
                <a:solidFill>
                  <a:srgbClr val="FF0000"/>
                </a:solidFill>
                <a:latin typeface="Open Sans" pitchFamily="34" charset="0"/>
                <a:ea typeface="Open Sans" pitchFamily="34" charset="0"/>
                <a:cs typeface="Open Sans" pitchFamily="34" charset="0"/>
              </a:rPr>
              <a:t>電</a:t>
            </a:r>
            <a:r>
              <a:rPr lang="ja-JP" altLang="da-DK" sz="1100" b="1" dirty="0" smtClean="0">
                <a:solidFill>
                  <a:srgbClr val="FF0000"/>
                </a:solidFill>
                <a:latin typeface="Open Sans" pitchFamily="34" charset="0"/>
                <a:ea typeface="Open Sans" pitchFamily="34" charset="0"/>
                <a:cs typeface="Open Sans" pitchFamily="34" charset="0"/>
              </a:rPr>
              <a:t>子フィルター</a:t>
            </a:r>
            <a:endParaRPr lang="da-DK" sz="1100" b="1" dirty="0" smtClean="0">
              <a:solidFill>
                <a:srgbClr val="FF0000"/>
              </a:solidFill>
              <a:latin typeface="Open Sans" pitchFamily="34" charset="0"/>
              <a:ea typeface="Open Sans" pitchFamily="34" charset="0"/>
              <a:cs typeface="Open Sans" pitchFamily="34" charset="0"/>
            </a:endParaRPr>
          </a:p>
        </p:txBody>
      </p:sp>
      <p:sp>
        <p:nvSpPr>
          <p:cNvPr id="7" name="Tekstboks 6"/>
          <p:cNvSpPr txBox="1"/>
          <p:nvPr/>
        </p:nvSpPr>
        <p:spPr>
          <a:xfrm>
            <a:off x="7812360" y="1839801"/>
            <a:ext cx="466794" cy="261610"/>
          </a:xfrm>
          <a:prstGeom prst="rect">
            <a:avLst/>
          </a:prstGeom>
          <a:noFill/>
        </p:spPr>
        <p:txBody>
          <a:bodyPr wrap="none" rtlCol="0">
            <a:spAutoFit/>
          </a:bodyPr>
          <a:lstStyle/>
          <a:p>
            <a:pPr algn="r"/>
            <a:r>
              <a:rPr lang="ja-JP" altLang="da-DK" sz="1100" b="1" dirty="0" smtClean="0">
                <a:solidFill>
                  <a:srgbClr val="FF0000"/>
                </a:solidFill>
                <a:latin typeface="Open Sans" pitchFamily="34" charset="0"/>
                <a:ea typeface="Open Sans" pitchFamily="34" charset="0"/>
                <a:cs typeface="Open Sans" pitchFamily="34" charset="0"/>
              </a:rPr>
              <a:t>煙突</a:t>
            </a:r>
            <a:endParaRPr lang="da-DK" sz="1100" b="1" dirty="0" smtClean="0">
              <a:solidFill>
                <a:srgbClr val="FF0000"/>
              </a:solidFill>
              <a:latin typeface="Open Sans" pitchFamily="34" charset="0"/>
              <a:ea typeface="Open Sans" pitchFamily="34" charset="0"/>
              <a:cs typeface="Open Sans" pitchFamily="34" charset="0"/>
            </a:endParaRPr>
          </a:p>
        </p:txBody>
      </p:sp>
      <p:sp>
        <p:nvSpPr>
          <p:cNvPr id="8" name="Tekstboks 7"/>
          <p:cNvSpPr txBox="1"/>
          <p:nvPr/>
        </p:nvSpPr>
        <p:spPr>
          <a:xfrm>
            <a:off x="580267" y="4754658"/>
            <a:ext cx="1031051" cy="261610"/>
          </a:xfrm>
          <a:prstGeom prst="rect">
            <a:avLst/>
          </a:prstGeom>
          <a:noFill/>
        </p:spPr>
        <p:txBody>
          <a:bodyPr wrap="none" rtlCol="0">
            <a:spAutoFit/>
          </a:bodyPr>
          <a:lstStyle/>
          <a:p>
            <a:pPr algn="r"/>
            <a:r>
              <a:rPr lang="ja-JP" altLang="da-DK" sz="1100" b="1" dirty="0" smtClean="0">
                <a:solidFill>
                  <a:srgbClr val="FF0000"/>
                </a:solidFill>
                <a:latin typeface="Open Sans" pitchFamily="34" charset="0"/>
                <a:ea typeface="Open Sans" pitchFamily="34" charset="0"/>
                <a:cs typeface="Open Sans" pitchFamily="34" charset="0"/>
              </a:rPr>
              <a:t>塩酸除去装置</a:t>
            </a:r>
            <a:endParaRPr lang="da-DK" sz="1100" b="1" dirty="0" smtClean="0">
              <a:solidFill>
                <a:srgbClr val="FF0000"/>
              </a:solidFill>
              <a:latin typeface="Open Sans" pitchFamily="34" charset="0"/>
              <a:ea typeface="Open Sans" pitchFamily="34" charset="0"/>
              <a:cs typeface="Open Sans" pitchFamily="34" charset="0"/>
            </a:endParaRPr>
          </a:p>
        </p:txBody>
      </p:sp>
      <p:sp>
        <p:nvSpPr>
          <p:cNvPr id="9" name="Tekstboks 8"/>
          <p:cNvSpPr txBox="1"/>
          <p:nvPr/>
        </p:nvSpPr>
        <p:spPr>
          <a:xfrm>
            <a:off x="6921191" y="3212976"/>
            <a:ext cx="1492716" cy="261610"/>
          </a:xfrm>
          <a:prstGeom prst="rect">
            <a:avLst/>
          </a:prstGeom>
          <a:noFill/>
        </p:spPr>
        <p:txBody>
          <a:bodyPr wrap="none" rtlCol="0">
            <a:spAutoFit/>
          </a:bodyPr>
          <a:lstStyle/>
          <a:p>
            <a:pPr algn="r"/>
            <a:r>
              <a:rPr lang="ja-JP" altLang="da-DK" sz="1100" b="1" dirty="0" smtClean="0">
                <a:solidFill>
                  <a:srgbClr val="FF0000"/>
                </a:solidFill>
                <a:latin typeface="Open Sans" pitchFamily="34" charset="0"/>
                <a:ea typeface="Open Sans" pitchFamily="34" charset="0"/>
                <a:cs typeface="Open Sans" pitchFamily="34" charset="0"/>
              </a:rPr>
              <a:t>煙ガス復水</a:t>
            </a:r>
            <a:r>
              <a:rPr lang="da-DK" altLang="ja-JP" sz="1100" b="1" dirty="0" smtClean="0">
                <a:solidFill>
                  <a:srgbClr val="FF0000"/>
                </a:solidFill>
                <a:latin typeface="Open Sans" pitchFamily="34" charset="0"/>
                <a:ea typeface="Open Sans" pitchFamily="34" charset="0"/>
                <a:cs typeface="Open Sans" pitchFamily="34" charset="0"/>
              </a:rPr>
              <a:t>/</a:t>
            </a:r>
            <a:r>
              <a:rPr lang="ja-JP" altLang="da-DK" sz="1100" b="1" dirty="0" smtClean="0">
                <a:solidFill>
                  <a:srgbClr val="FF0000"/>
                </a:solidFill>
                <a:latin typeface="Open Sans" pitchFamily="34" charset="0"/>
                <a:ea typeface="Open Sans" pitchFamily="34" charset="0"/>
                <a:cs typeface="Open Sans" pitchFamily="34" charset="0"/>
              </a:rPr>
              <a:t>地域暖房</a:t>
            </a:r>
            <a:endParaRPr lang="da-DK" sz="1100" b="1" dirty="0" smtClean="0">
              <a:solidFill>
                <a:srgbClr val="FF0000"/>
              </a:solidFill>
              <a:latin typeface="Open Sans" pitchFamily="34" charset="0"/>
              <a:ea typeface="Open Sans" pitchFamily="34" charset="0"/>
              <a:cs typeface="Open Sans" pitchFamily="34" charset="0"/>
            </a:endParaRPr>
          </a:p>
        </p:txBody>
      </p:sp>
      <p:sp>
        <p:nvSpPr>
          <p:cNvPr id="10" name="Tekstboks 9"/>
          <p:cNvSpPr txBox="1"/>
          <p:nvPr/>
        </p:nvSpPr>
        <p:spPr>
          <a:xfrm>
            <a:off x="5764843" y="4717139"/>
            <a:ext cx="1454244" cy="261610"/>
          </a:xfrm>
          <a:prstGeom prst="rect">
            <a:avLst/>
          </a:prstGeom>
          <a:noFill/>
        </p:spPr>
        <p:txBody>
          <a:bodyPr wrap="none" rtlCol="0">
            <a:spAutoFit/>
          </a:bodyPr>
          <a:lstStyle/>
          <a:p>
            <a:pPr algn="r"/>
            <a:r>
              <a:rPr lang="ja-JP" altLang="da-DK" sz="1100" b="1" dirty="0" smtClean="0">
                <a:solidFill>
                  <a:srgbClr val="FF0000"/>
                </a:solidFill>
                <a:latin typeface="Open Sans" pitchFamily="34" charset="0"/>
                <a:ea typeface="Open Sans" pitchFamily="34" charset="0"/>
                <a:cs typeface="Open Sans" pitchFamily="34" charset="0"/>
              </a:rPr>
              <a:t>二酸化硫黄除去装置</a:t>
            </a:r>
            <a:endParaRPr lang="da-DK" sz="1100" b="1" dirty="0" smtClean="0">
              <a:solidFill>
                <a:srgbClr val="FF0000"/>
              </a:solidFill>
              <a:latin typeface="Open Sans" pitchFamily="34" charset="0"/>
              <a:ea typeface="Open Sans" pitchFamily="34" charset="0"/>
              <a:cs typeface="Open Sans" pitchFamily="34" charset="0"/>
            </a:endParaRPr>
          </a:p>
        </p:txBody>
      </p:sp>
      <p:sp>
        <p:nvSpPr>
          <p:cNvPr id="11" name="Tekstboks 10"/>
          <p:cNvSpPr txBox="1"/>
          <p:nvPr/>
        </p:nvSpPr>
        <p:spPr>
          <a:xfrm>
            <a:off x="5940152" y="5589240"/>
            <a:ext cx="748923" cy="261610"/>
          </a:xfrm>
          <a:prstGeom prst="rect">
            <a:avLst/>
          </a:prstGeom>
          <a:noFill/>
        </p:spPr>
        <p:txBody>
          <a:bodyPr wrap="none" rtlCol="0">
            <a:spAutoFit/>
          </a:bodyPr>
          <a:lstStyle/>
          <a:p>
            <a:pPr algn="r"/>
            <a:r>
              <a:rPr lang="ja-JP" altLang="da-DK" sz="1100" b="1" dirty="0" smtClean="0">
                <a:solidFill>
                  <a:srgbClr val="FF0000"/>
                </a:solidFill>
                <a:latin typeface="Open Sans" pitchFamily="34" charset="0"/>
                <a:ea typeface="Open Sans" pitchFamily="34" charset="0"/>
                <a:cs typeface="Open Sans" pitchFamily="34" charset="0"/>
              </a:rPr>
              <a:t>汚水処理</a:t>
            </a:r>
            <a:endParaRPr lang="da-DK" sz="1100" b="1" dirty="0" smtClean="0">
              <a:solidFill>
                <a:srgbClr val="FF0000"/>
              </a:solidFill>
              <a:latin typeface="Open Sans" pitchFamily="34" charset="0"/>
              <a:ea typeface="Open Sans" pitchFamily="34" charset="0"/>
              <a:cs typeface="Open Sans" pitchFamily="34" charset="0"/>
            </a:endParaRPr>
          </a:p>
        </p:txBody>
      </p:sp>
      <p:sp>
        <p:nvSpPr>
          <p:cNvPr id="12" name="Tekstboks 11"/>
          <p:cNvSpPr txBox="1"/>
          <p:nvPr/>
        </p:nvSpPr>
        <p:spPr>
          <a:xfrm>
            <a:off x="6314613" y="5074105"/>
            <a:ext cx="1313180" cy="261610"/>
          </a:xfrm>
          <a:prstGeom prst="rect">
            <a:avLst/>
          </a:prstGeom>
          <a:noFill/>
        </p:spPr>
        <p:txBody>
          <a:bodyPr wrap="none" rtlCol="0">
            <a:spAutoFit/>
          </a:bodyPr>
          <a:lstStyle/>
          <a:p>
            <a:pPr algn="r"/>
            <a:r>
              <a:rPr lang="ja-JP" altLang="da-DK" sz="1100" b="1" dirty="0">
                <a:solidFill>
                  <a:srgbClr val="FF0000"/>
                </a:solidFill>
                <a:latin typeface="Open Sans" pitchFamily="34" charset="0"/>
                <a:ea typeface="Open Sans" pitchFamily="34" charset="0"/>
                <a:cs typeface="Open Sans" pitchFamily="34" charset="0"/>
              </a:rPr>
              <a:t>水酸</a:t>
            </a:r>
            <a:r>
              <a:rPr lang="ja-JP" altLang="da-DK" sz="1100" b="1" dirty="0" smtClean="0">
                <a:solidFill>
                  <a:srgbClr val="FF0000"/>
                </a:solidFill>
                <a:latin typeface="Open Sans" pitchFamily="34" charset="0"/>
                <a:ea typeface="Open Sans" pitchFamily="34" charset="0"/>
                <a:cs typeface="Open Sans" pitchFamily="34" charset="0"/>
              </a:rPr>
              <a:t>化</a:t>
            </a:r>
            <a:r>
              <a:rPr lang="ja-JP" altLang="da-DK" sz="1100" b="1" dirty="0">
                <a:solidFill>
                  <a:srgbClr val="FF0000"/>
                </a:solidFill>
                <a:latin typeface="Open Sans" pitchFamily="34" charset="0"/>
                <a:ea typeface="Open Sans" pitchFamily="34" charset="0"/>
                <a:cs typeface="Open Sans" pitchFamily="34" charset="0"/>
              </a:rPr>
              <a:t>ナトリウム</a:t>
            </a:r>
            <a:endParaRPr lang="da-DK" sz="1100" b="1" dirty="0" smtClean="0">
              <a:solidFill>
                <a:srgbClr val="FF000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40368947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normAutofit/>
          </a:bodyPr>
          <a:lstStyle/>
          <a:p>
            <a:r>
              <a:rPr lang="da-DK" sz="1200" b="1" dirty="0" smtClean="0"/>
              <a:t>Miljø-Askeudskiller</a:t>
            </a:r>
            <a:r>
              <a:rPr lang="ja-JP" altLang="da-DK" sz="1200" b="1" dirty="0" smtClean="0"/>
              <a:t>　環境と燃焼灰分離</a:t>
            </a:r>
            <a:endParaRPr lang="da-DK" sz="1200" dirty="0"/>
          </a:p>
          <a:p>
            <a:r>
              <a:rPr lang="da-DK" sz="1200" dirty="0"/>
              <a:t>	</a:t>
            </a:r>
            <a:r>
              <a:rPr lang="da-DK" sz="1200" b="1" dirty="0"/>
              <a:t>Affaldskedler</a:t>
            </a:r>
            <a:r>
              <a:rPr lang="da-DK" sz="1200" b="1" dirty="0" smtClean="0"/>
              <a:t>:</a:t>
            </a:r>
            <a:r>
              <a:rPr lang="ja-JP" altLang="da-DK" sz="1200" b="1" dirty="0" smtClean="0"/>
              <a:t>燃焼灰分離</a:t>
            </a:r>
            <a:endParaRPr lang="da-DK" sz="1200" b="1" dirty="0"/>
          </a:p>
          <a:p>
            <a:r>
              <a:rPr lang="da-DK" sz="1200" dirty="0"/>
              <a:t>	Elektrofilter (et på hvert anlæg), fabrikat: ABB </a:t>
            </a:r>
            <a:r>
              <a:rPr lang="da-DK" sz="1200" dirty="0" err="1"/>
              <a:t>Fläkt</a:t>
            </a:r>
            <a:r>
              <a:rPr lang="da-DK" sz="1200" dirty="0"/>
              <a:t>, type </a:t>
            </a:r>
            <a:r>
              <a:rPr lang="da-DK" sz="1200" dirty="0" err="1"/>
              <a:t>type</a:t>
            </a:r>
            <a:r>
              <a:rPr lang="da-DK" sz="1200" dirty="0"/>
              <a:t> 2FAA 2*37,5M   4490 A2</a:t>
            </a:r>
            <a:r>
              <a:rPr lang="da-DK" sz="1200" dirty="0" smtClean="0"/>
              <a:t>.</a:t>
            </a:r>
            <a:r>
              <a:rPr lang="ja-JP" altLang="da-DK" sz="1200" dirty="0" smtClean="0"/>
              <a:t>　</a:t>
            </a:r>
            <a:endParaRPr lang="da-DK" altLang="ja-JP" sz="1200" dirty="0" smtClean="0"/>
          </a:p>
          <a:p>
            <a:pPr marL="0" indent="0">
              <a:buNone/>
            </a:pPr>
            <a:r>
              <a:rPr lang="ja-JP" altLang="da-DK" sz="1200" dirty="0" smtClean="0"/>
              <a:t>　　　　　　電子フィルター（各装置</a:t>
            </a:r>
            <a:r>
              <a:rPr lang="da-DK" altLang="ja-JP" sz="1200" dirty="0" smtClean="0"/>
              <a:t>1</a:t>
            </a:r>
            <a:r>
              <a:rPr lang="ja-JP" altLang="da-DK" sz="1200" dirty="0" smtClean="0"/>
              <a:t>セット）メーカー　</a:t>
            </a:r>
            <a:r>
              <a:rPr lang="da-DK" altLang="ja-JP" sz="1200" dirty="0" smtClean="0"/>
              <a:t>ABB </a:t>
            </a:r>
            <a:r>
              <a:rPr lang="ja-JP" altLang="da-DK" sz="1200" dirty="0" smtClean="0"/>
              <a:t>社</a:t>
            </a:r>
            <a:endParaRPr lang="da-DK" altLang="ja-JP" sz="1200" dirty="0" smtClean="0"/>
          </a:p>
          <a:p>
            <a:pPr marL="0" indent="0">
              <a:buNone/>
            </a:pPr>
            <a:r>
              <a:rPr lang="da-DK" sz="1200" dirty="0"/>
              <a:t>	</a:t>
            </a:r>
            <a:r>
              <a:rPr lang="da-DK" sz="1200" dirty="0" smtClean="0"/>
              <a:t>Arbejdstemperatur </a:t>
            </a:r>
            <a:r>
              <a:rPr lang="da-DK" sz="1200" dirty="0"/>
              <a:t>140 °</a:t>
            </a:r>
            <a:r>
              <a:rPr lang="da-DK" sz="1200" dirty="0" smtClean="0"/>
              <a:t>C</a:t>
            </a:r>
            <a:r>
              <a:rPr lang="ja-JP" altLang="da-DK" sz="1200" dirty="0" smtClean="0"/>
              <a:t>　作業温度　</a:t>
            </a:r>
            <a:r>
              <a:rPr lang="da-DK" altLang="ja-JP" sz="1200" dirty="0" smtClean="0"/>
              <a:t>140</a:t>
            </a:r>
            <a:r>
              <a:rPr lang="ja-JP" altLang="da-DK" sz="1200" dirty="0" smtClean="0"/>
              <a:t>℃</a:t>
            </a:r>
            <a:endParaRPr lang="da-DK" altLang="ja-JP" sz="1200" dirty="0" smtClean="0"/>
          </a:p>
          <a:p>
            <a:pPr marL="0" indent="0">
              <a:buNone/>
            </a:pPr>
            <a:r>
              <a:rPr lang="da-DK" sz="1200" dirty="0"/>
              <a:t>	</a:t>
            </a:r>
            <a:r>
              <a:rPr lang="da-DK" sz="1200" dirty="0" smtClean="0"/>
              <a:t>Røggasmængde</a:t>
            </a:r>
            <a:r>
              <a:rPr lang="da-DK" sz="1200" dirty="0"/>
              <a:t>, våd 70.000 </a:t>
            </a:r>
            <a:r>
              <a:rPr lang="da-DK" sz="1200" dirty="0" smtClean="0"/>
              <a:t>Nm3/h</a:t>
            </a:r>
            <a:r>
              <a:rPr lang="ja-JP" altLang="da-DK" sz="1200" dirty="0" smtClean="0"/>
              <a:t>　煙のガス量（湿気）、</a:t>
            </a:r>
            <a:r>
              <a:rPr lang="da-DK" altLang="ja-JP" sz="1200" dirty="0" smtClean="0"/>
              <a:t>7</a:t>
            </a:r>
            <a:r>
              <a:rPr lang="ja-JP" altLang="da-DK" sz="1200" dirty="0" smtClean="0"/>
              <a:t>万</a:t>
            </a:r>
            <a:r>
              <a:rPr lang="da-DK" altLang="ja-JP" sz="1200" dirty="0" smtClean="0"/>
              <a:t>N</a:t>
            </a:r>
            <a:r>
              <a:rPr lang="ja-JP" altLang="da-DK" sz="1200" dirty="0" smtClean="0"/>
              <a:t>ｍ３</a:t>
            </a:r>
            <a:r>
              <a:rPr lang="da-DK" altLang="ja-JP" sz="1200" dirty="0" smtClean="0"/>
              <a:t>/</a:t>
            </a:r>
            <a:r>
              <a:rPr lang="ja-JP" altLang="da-DK" sz="1200" dirty="0" smtClean="0"/>
              <a:t>時間　　</a:t>
            </a:r>
            <a:endParaRPr lang="da-DK" sz="1200" dirty="0"/>
          </a:p>
          <a:p>
            <a:r>
              <a:rPr lang="da-DK" sz="1200" dirty="0"/>
              <a:t>	</a:t>
            </a:r>
            <a:r>
              <a:rPr lang="da-DK" sz="1200" b="1" dirty="0"/>
              <a:t>Biokedel</a:t>
            </a:r>
            <a:r>
              <a:rPr lang="da-DK" sz="1200" b="1" dirty="0" smtClean="0"/>
              <a:t>:</a:t>
            </a:r>
            <a:r>
              <a:rPr lang="ja-JP" altLang="da-DK" sz="1200" b="1" dirty="0" smtClean="0"/>
              <a:t>　バイオボイラー</a:t>
            </a:r>
            <a:endParaRPr lang="da-DK" altLang="ja-JP" sz="1200" b="1" dirty="0" smtClean="0"/>
          </a:p>
          <a:p>
            <a:r>
              <a:rPr lang="da-DK" sz="1200" dirty="0"/>
              <a:t>	Posefilter, fabrikat: ABB </a:t>
            </a:r>
            <a:r>
              <a:rPr lang="da-DK" sz="1200" dirty="0" err="1"/>
              <a:t>Fläkt</a:t>
            </a:r>
            <a:r>
              <a:rPr lang="da-DK" sz="1200" dirty="0"/>
              <a:t>, type LKPM.</a:t>
            </a:r>
          </a:p>
          <a:p>
            <a:r>
              <a:rPr lang="da-DK" sz="1200" dirty="0"/>
              <a:t>	</a:t>
            </a:r>
            <a:r>
              <a:rPr lang="da-DK" sz="1200" dirty="0" smtClean="0"/>
              <a:t>Arbejdstemperatur </a:t>
            </a:r>
            <a:r>
              <a:rPr lang="da-DK" sz="1200" dirty="0"/>
              <a:t>130 °</a:t>
            </a:r>
            <a:r>
              <a:rPr lang="da-DK" sz="1200" dirty="0" smtClean="0"/>
              <a:t>C    </a:t>
            </a:r>
            <a:r>
              <a:rPr lang="ja-JP" altLang="da-DK" sz="1200" dirty="0" smtClean="0"/>
              <a:t>作業温度</a:t>
            </a:r>
            <a:endParaRPr lang="da-DK" sz="1200" dirty="0"/>
          </a:p>
          <a:p>
            <a:r>
              <a:rPr lang="da-DK" sz="1200" dirty="0"/>
              <a:t>	</a:t>
            </a:r>
            <a:r>
              <a:rPr lang="da-DK" sz="1200" dirty="0" smtClean="0"/>
              <a:t>Røggasmængde</a:t>
            </a:r>
            <a:r>
              <a:rPr lang="da-DK" sz="1200" dirty="0"/>
              <a:t>, våd 90.000 </a:t>
            </a:r>
            <a:r>
              <a:rPr lang="da-DK" sz="1200" dirty="0" smtClean="0"/>
              <a:t>Nm3/h</a:t>
            </a:r>
            <a:r>
              <a:rPr lang="ja-JP" altLang="da-DK" sz="1200" dirty="0" smtClean="0"/>
              <a:t>　　煙のガス量（湿気）</a:t>
            </a:r>
            <a:r>
              <a:rPr lang="da-DK" altLang="ja-JP" sz="1200" dirty="0" smtClean="0"/>
              <a:t>9</a:t>
            </a:r>
            <a:r>
              <a:rPr lang="ja-JP" altLang="da-DK" sz="1200" dirty="0" smtClean="0"/>
              <a:t>万</a:t>
            </a:r>
            <a:r>
              <a:rPr lang="da-DK" altLang="ja-JP" sz="1200" dirty="0" smtClean="0"/>
              <a:t>Nm3/</a:t>
            </a:r>
            <a:r>
              <a:rPr lang="ja-JP" altLang="da-DK" sz="1200" dirty="0" smtClean="0"/>
              <a:t>時間</a:t>
            </a:r>
            <a:endParaRPr lang="da-DK" sz="1200" dirty="0"/>
          </a:p>
          <a:p>
            <a:r>
              <a:rPr lang="da-DK" sz="1200" dirty="0"/>
              <a:t>	Røggasmængde askeudskiller:	 70.000	</a:t>
            </a:r>
            <a:r>
              <a:rPr lang="da-DK" sz="1200" dirty="0" smtClean="0"/>
              <a:t>Nm3/h</a:t>
            </a:r>
          </a:p>
          <a:p>
            <a:pPr marL="0" indent="0">
              <a:buNone/>
            </a:pPr>
            <a:endParaRPr lang="da-DK" sz="1200" dirty="0"/>
          </a:p>
          <a:p>
            <a:r>
              <a:rPr lang="da-DK" sz="1200" b="1" dirty="0" err="1" smtClean="0"/>
              <a:t>Scrubberanlæg</a:t>
            </a:r>
            <a:r>
              <a:rPr lang="ja-JP" altLang="da-DK" sz="1200" b="1" dirty="0" smtClean="0"/>
              <a:t>　洗浄機</a:t>
            </a:r>
            <a:endParaRPr lang="da-DK" sz="1200" b="1" dirty="0"/>
          </a:p>
          <a:p>
            <a:r>
              <a:rPr lang="da-DK" sz="1200" dirty="0"/>
              <a:t>	Affaldskedlerne har hver sit </a:t>
            </a:r>
            <a:r>
              <a:rPr lang="da-DK" sz="1200" dirty="0" err="1"/>
              <a:t>scrubberanlæg</a:t>
            </a:r>
            <a:r>
              <a:rPr lang="da-DK" sz="1200" dirty="0" smtClean="0"/>
              <a:t>.</a:t>
            </a:r>
            <a:r>
              <a:rPr lang="ja-JP" altLang="da-DK" sz="1200" dirty="0" smtClean="0"/>
              <a:t>　廃棄物ボイラーには各洗浄機付き</a:t>
            </a:r>
            <a:endParaRPr lang="da-DK" sz="1200" dirty="0"/>
          </a:p>
          <a:p>
            <a:r>
              <a:rPr lang="da-DK" sz="1200" dirty="0"/>
              <a:t>	Fabrikat: ABB </a:t>
            </a:r>
            <a:r>
              <a:rPr lang="da-DK" sz="1200" dirty="0" err="1"/>
              <a:t>Flãkt</a:t>
            </a:r>
            <a:r>
              <a:rPr lang="da-DK" sz="1200" dirty="0"/>
              <a:t>/GMAB (</a:t>
            </a:r>
            <a:r>
              <a:rPr lang="da-DK" sz="1200" dirty="0" err="1"/>
              <a:t>Götaverken</a:t>
            </a:r>
            <a:r>
              <a:rPr lang="da-DK" sz="1200" dirty="0"/>
              <a:t> </a:t>
            </a:r>
            <a:r>
              <a:rPr lang="da-DK" sz="1200" dirty="0" err="1"/>
              <a:t>Miljõ</a:t>
            </a:r>
            <a:r>
              <a:rPr lang="da-DK" sz="1200" dirty="0"/>
              <a:t> AB</a:t>
            </a:r>
            <a:r>
              <a:rPr lang="da-DK" sz="1200" dirty="0" smtClean="0"/>
              <a:t>).</a:t>
            </a:r>
            <a:r>
              <a:rPr lang="ja-JP" altLang="da-DK" sz="1200" dirty="0" smtClean="0"/>
              <a:t>　メーカー　</a:t>
            </a:r>
            <a:r>
              <a:rPr lang="da-DK" altLang="ja-JP" sz="1200" dirty="0" smtClean="0"/>
              <a:t>ABB</a:t>
            </a:r>
          </a:p>
          <a:p>
            <a:r>
              <a:rPr lang="da-DK" sz="1200" dirty="0"/>
              <a:t>	</a:t>
            </a:r>
            <a:r>
              <a:rPr lang="da-DK" sz="1200" dirty="0" smtClean="0"/>
              <a:t>Type</a:t>
            </a:r>
            <a:r>
              <a:rPr lang="da-DK" sz="1200" dirty="0"/>
              <a:t>: To trins modstrøms </a:t>
            </a:r>
            <a:r>
              <a:rPr lang="da-DK" sz="1200" dirty="0" err="1"/>
              <a:t>dyseskrubber</a:t>
            </a:r>
            <a:r>
              <a:rPr lang="da-DK" sz="1200" dirty="0"/>
              <a:t>   </a:t>
            </a:r>
            <a:r>
              <a:rPr lang="ja-JP" altLang="da-DK" sz="1200" dirty="0" smtClean="0"/>
              <a:t>　　　　　タイプ：二段式</a:t>
            </a:r>
            <a:endParaRPr lang="da-DK" sz="1200" dirty="0" smtClean="0"/>
          </a:p>
          <a:p>
            <a:r>
              <a:rPr lang="da-DK" sz="1200" dirty="0"/>
              <a:t>	for </a:t>
            </a:r>
            <a:r>
              <a:rPr lang="da-DK" sz="1200" dirty="0" err="1"/>
              <a:t>HCl</a:t>
            </a:r>
            <a:r>
              <a:rPr lang="da-DK" sz="1200" dirty="0"/>
              <a:t>/SO2 </a:t>
            </a:r>
            <a:r>
              <a:rPr lang="da-DK" sz="1200" dirty="0" err="1"/>
              <a:t>Adiox</a:t>
            </a:r>
            <a:r>
              <a:rPr lang="da-DK" sz="1200" dirty="0"/>
              <a:t> </a:t>
            </a:r>
            <a:r>
              <a:rPr lang="da-DK" sz="1200" dirty="0" smtClean="0"/>
              <a:t>skrubber</a:t>
            </a:r>
            <a:r>
              <a:rPr lang="ja-JP" altLang="da-DK" sz="1200" dirty="0" smtClean="0"/>
              <a:t>　　　　　　　　　　　塩酸＆二酸化硫黄　洗浄機</a:t>
            </a:r>
            <a:endParaRPr lang="da-DK" sz="1200" dirty="0"/>
          </a:p>
          <a:p>
            <a:r>
              <a:rPr lang="da-DK" sz="1200" dirty="0"/>
              <a:t>	</a:t>
            </a:r>
            <a:r>
              <a:rPr lang="da-DK" sz="1200" dirty="0" err="1" smtClean="0"/>
              <a:t>Absorbent</a:t>
            </a:r>
            <a:r>
              <a:rPr lang="da-DK" sz="1200" dirty="0" smtClean="0"/>
              <a:t>/neutralisationsmiddel</a:t>
            </a:r>
            <a:r>
              <a:rPr lang="da-DK" sz="1200" dirty="0"/>
              <a:t>: Vand/</a:t>
            </a:r>
            <a:r>
              <a:rPr lang="da-DK" sz="1200" dirty="0" err="1"/>
              <a:t>NaOH</a:t>
            </a:r>
            <a:r>
              <a:rPr lang="da-DK" sz="1200" dirty="0"/>
              <a:t> </a:t>
            </a:r>
            <a:r>
              <a:rPr lang="ja-JP" altLang="da-DK" sz="1200" dirty="0" smtClean="0"/>
              <a:t>　　　水＆水酸化ナトリウム中和剤</a:t>
            </a:r>
            <a:endParaRPr lang="da-DK" sz="1200" dirty="0"/>
          </a:p>
          <a:p>
            <a:r>
              <a:rPr lang="da-DK" sz="1200" dirty="0"/>
              <a:t>	</a:t>
            </a:r>
            <a:r>
              <a:rPr lang="da-DK" sz="1200" dirty="0" smtClean="0"/>
              <a:t>Restprodukter</a:t>
            </a:r>
            <a:r>
              <a:rPr lang="da-DK" sz="1200" dirty="0"/>
              <a:t>: tungmetalslam, </a:t>
            </a:r>
            <a:r>
              <a:rPr lang="da-DK" sz="1200" dirty="0" smtClean="0"/>
              <a:t>spildevand</a:t>
            </a:r>
            <a:r>
              <a:rPr lang="ja-JP" altLang="da-DK" sz="1200" dirty="0" smtClean="0"/>
              <a:t>　　　　　残渣：重金属入り汚泥と汚水</a:t>
            </a:r>
            <a:endParaRPr lang="da-DK" sz="1200" dirty="0"/>
          </a:p>
          <a:p>
            <a:r>
              <a:rPr lang="da-DK" sz="1200" dirty="0"/>
              <a:t>	</a:t>
            </a:r>
            <a:r>
              <a:rPr lang="da-DK" sz="1200" dirty="0" smtClean="0"/>
              <a:t>Arbejdstemperatur </a:t>
            </a:r>
            <a:r>
              <a:rPr lang="da-DK" sz="1200" dirty="0"/>
              <a:t>i </a:t>
            </a:r>
            <a:r>
              <a:rPr lang="da-DK" sz="1200" dirty="0" err="1"/>
              <a:t>scrubber</a:t>
            </a:r>
            <a:r>
              <a:rPr lang="da-DK" sz="1200" dirty="0"/>
              <a:t>: ~ 60 °</a:t>
            </a:r>
            <a:r>
              <a:rPr lang="da-DK" sz="1200" dirty="0" smtClean="0"/>
              <a:t>C</a:t>
            </a:r>
            <a:r>
              <a:rPr lang="ja-JP" altLang="da-DK" sz="1200" dirty="0" smtClean="0"/>
              <a:t>　　　　　　　洗浄機に作動温度：</a:t>
            </a:r>
            <a:r>
              <a:rPr lang="da-DK" altLang="ja-JP" sz="1200" dirty="0" smtClean="0"/>
              <a:t>60</a:t>
            </a:r>
            <a:r>
              <a:rPr lang="ja-JP" altLang="da-DK" sz="1200" dirty="0" smtClean="0"/>
              <a:t>℃</a:t>
            </a:r>
            <a:endParaRPr lang="da-DK" sz="1200" dirty="0"/>
          </a:p>
          <a:p>
            <a:pPr marL="0" indent="0">
              <a:buNone/>
            </a:pPr>
            <a:endParaRPr lang="da-DK" sz="1200" dirty="0"/>
          </a:p>
          <a:p>
            <a:endParaRPr lang="da-DK" sz="1200" dirty="0"/>
          </a:p>
        </p:txBody>
      </p:sp>
      <p:sp>
        <p:nvSpPr>
          <p:cNvPr id="4" name="Pladsholder til dato 3"/>
          <p:cNvSpPr>
            <a:spLocks noGrp="1"/>
          </p:cNvSpPr>
          <p:nvPr>
            <p:ph type="dt" sz="half" idx="2"/>
          </p:nvPr>
        </p:nvSpPr>
        <p:spPr/>
        <p:txBody>
          <a:bodyPr/>
          <a:lstStyle/>
          <a:p>
            <a:r>
              <a:rPr lang="da-DK" dirty="0" smtClean="0"/>
              <a:t>10-02-2016</a:t>
            </a:r>
            <a:endParaRPr lang="da-DK" dirty="0"/>
          </a:p>
        </p:txBody>
      </p:sp>
      <p:sp>
        <p:nvSpPr>
          <p:cNvPr id="5" name="Pladsholder til sidefod 4"/>
          <p:cNvSpPr>
            <a:spLocks noGrp="1"/>
          </p:cNvSpPr>
          <p:nvPr>
            <p:ph type="ftr" sz="quarter" idx="3"/>
          </p:nvPr>
        </p:nvSpPr>
        <p:spPr/>
        <p:txBody>
          <a:bodyPr/>
          <a:lstStyle/>
          <a:p>
            <a:pPr algn="r"/>
            <a:endParaRPr lang="da-DK" dirty="0"/>
          </a:p>
        </p:txBody>
      </p:sp>
      <p:sp>
        <p:nvSpPr>
          <p:cNvPr id="6" name="Pladsholder til tekst 5"/>
          <p:cNvSpPr>
            <a:spLocks noGrp="1"/>
          </p:cNvSpPr>
          <p:nvPr>
            <p:ph type="body" sz="quarter" idx="10"/>
          </p:nvPr>
        </p:nvSpPr>
        <p:spPr/>
        <p:txBody>
          <a:bodyPr/>
          <a:lstStyle/>
          <a:p>
            <a:pPr algn="ctr"/>
            <a:r>
              <a:rPr lang="da-DK" sz="2000" b="1" dirty="0" smtClean="0">
                <a:solidFill>
                  <a:schemeClr val="tx1"/>
                </a:solidFill>
              </a:rPr>
              <a:t>Miljø &amp; Sikkerhed</a:t>
            </a:r>
            <a:endParaRPr lang="da-DK" sz="2000" b="1" dirty="0">
              <a:solidFill>
                <a:schemeClr val="tx1"/>
              </a:solidFill>
            </a:endParaRPr>
          </a:p>
        </p:txBody>
      </p:sp>
    </p:spTree>
    <p:extLst>
      <p:ext uri="{BB962C8B-B14F-4D97-AF65-F5344CB8AC3E}">
        <p14:creationId xmlns:p14="http://schemas.microsoft.com/office/powerpoint/2010/main" val="1045052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4" name="Pladsholder til dato 3"/>
          <p:cNvSpPr>
            <a:spLocks noGrp="1"/>
          </p:cNvSpPr>
          <p:nvPr>
            <p:ph type="dt" sz="half" idx="2"/>
          </p:nvPr>
        </p:nvSpPr>
        <p:spPr/>
        <p:txBody>
          <a:bodyPr/>
          <a:lstStyle/>
          <a:p>
            <a:r>
              <a:rPr lang="da-DK" dirty="0" smtClean="0"/>
              <a:t>10-02-2016</a:t>
            </a:r>
            <a:endParaRPr lang="da-DK" dirty="0"/>
          </a:p>
        </p:txBody>
      </p:sp>
      <p:sp>
        <p:nvSpPr>
          <p:cNvPr id="5" name="Pladsholder til sidefod 4"/>
          <p:cNvSpPr>
            <a:spLocks noGrp="1"/>
          </p:cNvSpPr>
          <p:nvPr>
            <p:ph type="ftr" sz="quarter" idx="3"/>
          </p:nvPr>
        </p:nvSpPr>
        <p:spPr/>
        <p:txBody>
          <a:bodyPr/>
          <a:lstStyle/>
          <a:p>
            <a:pPr algn="r"/>
            <a:endParaRPr lang="da-DK" dirty="0"/>
          </a:p>
        </p:txBody>
      </p:sp>
      <p:sp>
        <p:nvSpPr>
          <p:cNvPr id="6" name="Pladsholder til tekst 5"/>
          <p:cNvSpPr>
            <a:spLocks noGrp="1"/>
          </p:cNvSpPr>
          <p:nvPr>
            <p:ph type="body" sz="quarter" idx="10"/>
          </p:nvPr>
        </p:nvSpPr>
        <p:spPr/>
        <p:txBody>
          <a:bodyPr/>
          <a:lstStyle/>
          <a:p>
            <a:pPr algn="ctr"/>
            <a:r>
              <a:rPr lang="da-DK" sz="2000" b="1" dirty="0" smtClean="0">
                <a:solidFill>
                  <a:schemeClr val="tx1"/>
                </a:solidFill>
              </a:rPr>
              <a:t>Beskæftigelseseffekt </a:t>
            </a:r>
            <a:r>
              <a:rPr lang="ja-JP" altLang="da-DK" sz="2000" b="1" dirty="0" smtClean="0">
                <a:solidFill>
                  <a:schemeClr val="tx1"/>
                </a:solidFill>
              </a:rPr>
              <a:t>雇用効果</a:t>
            </a:r>
            <a:endParaRPr lang="da-DK" sz="2000" b="1" dirty="0">
              <a:solidFill>
                <a:schemeClr val="tx1"/>
              </a:solidFill>
            </a:endParaRPr>
          </a:p>
        </p:txBody>
      </p:sp>
      <p:sp>
        <p:nvSpPr>
          <p:cNvPr id="7" name="Pladsholder til indhold 6"/>
          <p:cNvSpPr>
            <a:spLocks noGrp="1"/>
          </p:cNvSpPr>
          <p:nvPr>
            <p:ph idx="1"/>
          </p:nvPr>
        </p:nvSpPr>
        <p:spPr/>
        <p:txBody>
          <a:bodyPr>
            <a:normAutofit/>
          </a:bodyPr>
          <a:lstStyle/>
          <a:p>
            <a:r>
              <a:rPr lang="da-DK" sz="1200" dirty="0" smtClean="0"/>
              <a:t>Bemanding på Maabjergværket er i alt 28 medarbejdere til den daglige drift af værket.</a:t>
            </a:r>
          </a:p>
          <a:p>
            <a:pPr marL="0" indent="0">
              <a:buNone/>
            </a:pPr>
            <a:r>
              <a:rPr lang="ja-JP" altLang="da-DK" sz="1200" dirty="0" smtClean="0"/>
              <a:t>　　</a:t>
            </a:r>
            <a:r>
              <a:rPr lang="da-DK" altLang="ja-JP" sz="1200" dirty="0" smtClean="0"/>
              <a:t>Maabjerg</a:t>
            </a:r>
            <a:r>
              <a:rPr lang="ja-JP" altLang="da-DK" sz="1200" dirty="0" smtClean="0"/>
              <a:t>コージェネ発電所の従業員数は全部で</a:t>
            </a:r>
            <a:r>
              <a:rPr lang="da-DK" altLang="ja-JP" sz="1200" dirty="0" smtClean="0"/>
              <a:t>28</a:t>
            </a:r>
            <a:r>
              <a:rPr lang="ja-JP" altLang="da-DK" sz="1200" dirty="0" smtClean="0"/>
              <a:t>名</a:t>
            </a:r>
            <a:endParaRPr lang="da-DK" sz="1200" dirty="0" smtClean="0"/>
          </a:p>
          <a:p>
            <a:r>
              <a:rPr lang="da-DK" sz="1200" dirty="0" smtClean="0"/>
              <a:t>Dertil kommer administrativt personel til </a:t>
            </a:r>
            <a:r>
              <a:rPr lang="da-DK" sz="1200" dirty="0" err="1" smtClean="0"/>
              <a:t>bla</a:t>
            </a:r>
            <a:r>
              <a:rPr lang="da-DK" sz="1200" dirty="0" smtClean="0"/>
              <a:t>. Indkøb, økonomi, jura, </a:t>
            </a:r>
            <a:r>
              <a:rPr lang="da-DK" sz="1200" dirty="0" err="1" smtClean="0"/>
              <a:t>elhandel</a:t>
            </a:r>
            <a:r>
              <a:rPr lang="da-DK" sz="1200" dirty="0" smtClean="0"/>
              <a:t> mv. I alt ca. 10 årsværk, som er placeret hos ejerne </a:t>
            </a:r>
            <a:r>
              <a:rPr lang="da-DK" sz="1200" dirty="0" err="1" smtClean="0"/>
              <a:t>Vestforsyning</a:t>
            </a:r>
            <a:r>
              <a:rPr lang="da-DK" sz="1200" dirty="0" smtClean="0"/>
              <a:t> A/S &amp; Struer Forsyning A/S</a:t>
            </a:r>
            <a:r>
              <a:rPr lang="ja-JP" altLang="da-DK" sz="1200" dirty="0" smtClean="0"/>
              <a:t>　その他に運営管理（購入、会計、売電など）スタッフ計約</a:t>
            </a:r>
            <a:r>
              <a:rPr lang="da-DK" altLang="ja-JP" sz="1200" dirty="0" smtClean="0"/>
              <a:t>10</a:t>
            </a:r>
            <a:r>
              <a:rPr lang="ja-JP" altLang="da-DK" sz="1200" dirty="0" smtClean="0"/>
              <a:t>名　（年間常勤計算）勤務先は本社　</a:t>
            </a:r>
            <a:endParaRPr lang="da-DK" altLang="ja-JP" sz="1200" dirty="0" smtClean="0"/>
          </a:p>
          <a:p>
            <a:r>
              <a:rPr lang="da-DK" sz="1200" dirty="0" smtClean="0"/>
              <a:t>Endvidere er der afledte arbejdspladser, såsom chaufører, eksterne håndværkere mv. </a:t>
            </a:r>
            <a:r>
              <a:rPr lang="ja-JP" altLang="da-DK" sz="1200" dirty="0" smtClean="0"/>
              <a:t>その他、必要に応じて運転手、職人の職場となっている。</a:t>
            </a:r>
            <a:endParaRPr lang="da-DK" sz="1200" dirty="0" smtClean="0"/>
          </a:p>
          <a:p>
            <a:endParaRPr lang="da-DK" sz="1200" dirty="0"/>
          </a:p>
          <a:p>
            <a:endParaRPr lang="da-DK" sz="1200" dirty="0" smtClean="0"/>
          </a:p>
          <a:p>
            <a:pPr marL="0" indent="0">
              <a:buNone/>
            </a:pPr>
            <a:endParaRPr lang="da-DK" sz="1200" dirty="0" smtClean="0"/>
          </a:p>
          <a:p>
            <a:pPr marL="0" indent="0">
              <a:buNone/>
            </a:pPr>
            <a:endParaRPr lang="da-DK" sz="1200" dirty="0"/>
          </a:p>
          <a:p>
            <a:pPr marL="0" indent="0">
              <a:buNone/>
            </a:pPr>
            <a:endParaRPr lang="da-DK" sz="1200" dirty="0" smtClean="0"/>
          </a:p>
          <a:p>
            <a:endParaRPr lang="da-DK" sz="12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13" y="3068960"/>
            <a:ext cx="7596187"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boks 2"/>
          <p:cNvSpPr txBox="1"/>
          <p:nvPr/>
        </p:nvSpPr>
        <p:spPr>
          <a:xfrm>
            <a:off x="4337809" y="3298195"/>
            <a:ext cx="466794" cy="261610"/>
          </a:xfrm>
          <a:prstGeom prst="rect">
            <a:avLst/>
          </a:prstGeom>
          <a:noFill/>
        </p:spPr>
        <p:txBody>
          <a:bodyPr wrap="none" rtlCol="0">
            <a:spAutoFit/>
          </a:bodyPr>
          <a:lstStyle/>
          <a:p>
            <a:pPr algn="r"/>
            <a:r>
              <a:rPr lang="ja-JP" altLang="da-DK" sz="1100" b="1" dirty="0" smtClean="0">
                <a:solidFill>
                  <a:srgbClr val="FF0000"/>
                </a:solidFill>
                <a:latin typeface="Open Sans" pitchFamily="34" charset="0"/>
                <a:ea typeface="Open Sans" pitchFamily="34" charset="0"/>
                <a:cs typeface="Open Sans" pitchFamily="34" charset="0"/>
              </a:rPr>
              <a:t>所長</a:t>
            </a:r>
            <a:endParaRPr lang="da-DK" sz="1100" b="1" dirty="0" smtClean="0">
              <a:solidFill>
                <a:srgbClr val="FF0000"/>
              </a:solidFill>
              <a:latin typeface="Open Sans" pitchFamily="34" charset="0"/>
              <a:ea typeface="Open Sans" pitchFamily="34" charset="0"/>
              <a:cs typeface="Open Sans" pitchFamily="34" charset="0"/>
            </a:endParaRPr>
          </a:p>
        </p:txBody>
      </p:sp>
      <p:sp>
        <p:nvSpPr>
          <p:cNvPr id="8" name="Tekstboks 7"/>
          <p:cNvSpPr txBox="1"/>
          <p:nvPr/>
        </p:nvSpPr>
        <p:spPr>
          <a:xfrm>
            <a:off x="1115616" y="4378315"/>
            <a:ext cx="1313180" cy="261610"/>
          </a:xfrm>
          <a:prstGeom prst="rect">
            <a:avLst/>
          </a:prstGeom>
          <a:noFill/>
        </p:spPr>
        <p:txBody>
          <a:bodyPr wrap="none" rtlCol="0">
            <a:spAutoFit/>
          </a:bodyPr>
          <a:lstStyle/>
          <a:p>
            <a:pPr algn="r"/>
            <a:r>
              <a:rPr lang="ja-JP" altLang="da-DK" sz="1100" b="1" dirty="0" smtClean="0">
                <a:solidFill>
                  <a:srgbClr val="FF0000"/>
                </a:solidFill>
                <a:latin typeface="Open Sans" pitchFamily="34" charset="0"/>
                <a:ea typeface="Open Sans" pitchFamily="34" charset="0"/>
                <a:cs typeface="Open Sans" pitchFamily="34" charset="0"/>
              </a:rPr>
              <a:t>燃料、残渣、清掃</a:t>
            </a:r>
            <a:endParaRPr lang="da-DK" sz="1100" b="1" dirty="0" smtClean="0">
              <a:solidFill>
                <a:srgbClr val="FF0000"/>
              </a:solidFill>
              <a:latin typeface="Open Sans" pitchFamily="34" charset="0"/>
              <a:ea typeface="Open Sans" pitchFamily="34" charset="0"/>
              <a:cs typeface="Open Sans" pitchFamily="34" charset="0"/>
            </a:endParaRPr>
          </a:p>
        </p:txBody>
      </p:sp>
      <p:sp>
        <p:nvSpPr>
          <p:cNvPr id="9" name="Tekstboks 8"/>
          <p:cNvSpPr txBox="1"/>
          <p:nvPr/>
        </p:nvSpPr>
        <p:spPr>
          <a:xfrm>
            <a:off x="3109332" y="4319542"/>
            <a:ext cx="1313180" cy="261610"/>
          </a:xfrm>
          <a:prstGeom prst="rect">
            <a:avLst/>
          </a:prstGeom>
          <a:noFill/>
        </p:spPr>
        <p:txBody>
          <a:bodyPr wrap="none" rtlCol="0">
            <a:spAutoFit/>
          </a:bodyPr>
          <a:lstStyle/>
          <a:p>
            <a:pPr algn="r"/>
            <a:r>
              <a:rPr lang="ja-JP" altLang="da-DK" sz="1100" b="1" dirty="0" smtClean="0">
                <a:solidFill>
                  <a:srgbClr val="FF0000"/>
                </a:solidFill>
                <a:latin typeface="Open Sans" pitchFamily="34" charset="0"/>
                <a:ea typeface="Open Sans" pitchFamily="34" charset="0"/>
                <a:cs typeface="Open Sans" pitchFamily="34" charset="0"/>
              </a:rPr>
              <a:t>倉庫を含むメンテ</a:t>
            </a:r>
            <a:endParaRPr lang="da-DK" sz="1100" b="1" dirty="0" smtClean="0">
              <a:solidFill>
                <a:srgbClr val="FF0000"/>
              </a:solidFill>
              <a:latin typeface="Open Sans" pitchFamily="34" charset="0"/>
              <a:ea typeface="Open Sans" pitchFamily="34" charset="0"/>
              <a:cs typeface="Open Sans" pitchFamily="34" charset="0"/>
            </a:endParaRPr>
          </a:p>
        </p:txBody>
      </p:sp>
      <p:sp>
        <p:nvSpPr>
          <p:cNvPr id="10" name="Tekstboks 9"/>
          <p:cNvSpPr txBox="1"/>
          <p:nvPr/>
        </p:nvSpPr>
        <p:spPr>
          <a:xfrm>
            <a:off x="7190581" y="4301348"/>
            <a:ext cx="748923" cy="261610"/>
          </a:xfrm>
          <a:prstGeom prst="rect">
            <a:avLst/>
          </a:prstGeom>
          <a:noFill/>
        </p:spPr>
        <p:txBody>
          <a:bodyPr wrap="none" rtlCol="0">
            <a:spAutoFit/>
          </a:bodyPr>
          <a:lstStyle/>
          <a:p>
            <a:pPr algn="r"/>
            <a:r>
              <a:rPr lang="ja-JP" altLang="da-DK" sz="1100" b="1" dirty="0" smtClean="0">
                <a:solidFill>
                  <a:srgbClr val="FF0000"/>
                </a:solidFill>
                <a:latin typeface="Open Sans" pitchFamily="34" charset="0"/>
                <a:ea typeface="Open Sans" pitchFamily="34" charset="0"/>
                <a:cs typeface="Open Sans" pitchFamily="34" charset="0"/>
              </a:rPr>
              <a:t>技術職員</a:t>
            </a:r>
            <a:endParaRPr lang="da-DK" sz="1100" b="1" dirty="0" smtClean="0">
              <a:solidFill>
                <a:srgbClr val="FF0000"/>
              </a:solidFill>
              <a:latin typeface="Open Sans" pitchFamily="34" charset="0"/>
              <a:ea typeface="Open Sans" pitchFamily="34" charset="0"/>
              <a:cs typeface="Open Sans" pitchFamily="34" charset="0"/>
            </a:endParaRPr>
          </a:p>
        </p:txBody>
      </p:sp>
      <p:sp>
        <p:nvSpPr>
          <p:cNvPr id="11" name="Tekstboks 10"/>
          <p:cNvSpPr txBox="1"/>
          <p:nvPr/>
        </p:nvSpPr>
        <p:spPr>
          <a:xfrm>
            <a:off x="5940152" y="3952540"/>
            <a:ext cx="466794" cy="261610"/>
          </a:xfrm>
          <a:prstGeom prst="rect">
            <a:avLst/>
          </a:prstGeom>
          <a:noFill/>
        </p:spPr>
        <p:txBody>
          <a:bodyPr wrap="none" rtlCol="0">
            <a:spAutoFit/>
          </a:bodyPr>
          <a:lstStyle/>
          <a:p>
            <a:pPr algn="r"/>
            <a:r>
              <a:rPr lang="ja-JP" altLang="da-DK" sz="1100" b="1" dirty="0" smtClean="0">
                <a:solidFill>
                  <a:srgbClr val="FF0000"/>
                </a:solidFill>
                <a:latin typeface="Open Sans" pitchFamily="34" charset="0"/>
                <a:ea typeface="Open Sans" pitchFamily="34" charset="0"/>
                <a:cs typeface="Open Sans" pitchFamily="34" charset="0"/>
              </a:rPr>
              <a:t>当直</a:t>
            </a:r>
            <a:endParaRPr lang="da-DK" sz="1100" b="1" dirty="0" smtClean="0">
              <a:solidFill>
                <a:srgbClr val="FF000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4205133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normAutofit/>
          </a:bodyPr>
          <a:lstStyle/>
          <a:p>
            <a:pPr marL="0" indent="0" algn="ctr">
              <a:buNone/>
            </a:pPr>
            <a:r>
              <a:rPr lang="da-DK" sz="2000" dirty="0" smtClean="0"/>
              <a:t>Sikkerhedsinstruks – Rundtur på anlægget</a:t>
            </a:r>
          </a:p>
          <a:p>
            <a:pPr marL="0" indent="0" algn="ctr">
              <a:buNone/>
            </a:pPr>
            <a:r>
              <a:rPr lang="ja-JP" altLang="da-DK" sz="2000" dirty="0" smtClean="0"/>
              <a:t>安全のためのアドバイスと発電所内の案内</a:t>
            </a:r>
            <a:endParaRPr lang="da-DK" sz="2000" dirty="0"/>
          </a:p>
          <a:p>
            <a:pPr marL="0" indent="0" algn="ctr">
              <a:buNone/>
            </a:pPr>
            <a:endParaRPr lang="da-DK" sz="2000" dirty="0" smtClean="0"/>
          </a:p>
          <a:p>
            <a:pPr marL="0" indent="0" algn="ctr">
              <a:buNone/>
            </a:pPr>
            <a:r>
              <a:rPr lang="da-DK" sz="2000" dirty="0" smtClean="0"/>
              <a:t>Slut Dias</a:t>
            </a:r>
            <a:r>
              <a:rPr lang="ja-JP" altLang="da-DK" sz="2000" smtClean="0"/>
              <a:t>　スライド終了</a:t>
            </a:r>
            <a:endParaRPr lang="da-DK" sz="2000" dirty="0"/>
          </a:p>
        </p:txBody>
      </p:sp>
      <p:sp>
        <p:nvSpPr>
          <p:cNvPr id="4" name="Pladsholder til dato 3"/>
          <p:cNvSpPr>
            <a:spLocks noGrp="1"/>
          </p:cNvSpPr>
          <p:nvPr>
            <p:ph type="dt" sz="half" idx="2"/>
          </p:nvPr>
        </p:nvSpPr>
        <p:spPr/>
        <p:txBody>
          <a:bodyPr/>
          <a:lstStyle/>
          <a:p>
            <a:r>
              <a:rPr lang="da-DK" dirty="0" smtClean="0"/>
              <a:t>10-02-2016</a:t>
            </a:r>
            <a:endParaRPr lang="da-DK" dirty="0"/>
          </a:p>
        </p:txBody>
      </p:sp>
      <p:sp>
        <p:nvSpPr>
          <p:cNvPr id="5" name="Pladsholder til sidefod 4"/>
          <p:cNvSpPr>
            <a:spLocks noGrp="1"/>
          </p:cNvSpPr>
          <p:nvPr>
            <p:ph type="ftr" sz="quarter" idx="3"/>
          </p:nvPr>
        </p:nvSpPr>
        <p:spPr>
          <a:xfrm>
            <a:off x="2627784" y="6381329"/>
            <a:ext cx="4680520" cy="432048"/>
          </a:xfrm>
        </p:spPr>
        <p:txBody>
          <a:bodyPr/>
          <a:lstStyle/>
          <a:p>
            <a:pPr algn="r"/>
            <a:endParaRPr lang="da-DK" dirty="0"/>
          </a:p>
        </p:txBody>
      </p:sp>
      <p:sp>
        <p:nvSpPr>
          <p:cNvPr id="6" name="Pladsholder til tekst 5"/>
          <p:cNvSpPr>
            <a:spLocks noGrp="1"/>
          </p:cNvSpPr>
          <p:nvPr>
            <p:ph type="body" sz="quarter" idx="10"/>
          </p:nvPr>
        </p:nvSpPr>
        <p:spPr/>
        <p:txBody>
          <a:bodyPr/>
          <a:lstStyle/>
          <a:p>
            <a:endParaRPr lang="da-DK"/>
          </a:p>
        </p:txBody>
      </p:sp>
    </p:spTree>
    <p:extLst>
      <p:ext uri="{BB962C8B-B14F-4D97-AF65-F5344CB8AC3E}">
        <p14:creationId xmlns:p14="http://schemas.microsoft.com/office/powerpoint/2010/main" val="37398793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normAutofit/>
          </a:bodyPr>
          <a:lstStyle/>
          <a:p>
            <a:r>
              <a:rPr lang="da-DK" sz="1200" dirty="0"/>
              <a:t>Det var de to kommuner Holstebro og Struer, der gennem deres varmeplaner tog initiativ til etableringen af MEC </a:t>
            </a:r>
            <a:r>
              <a:rPr lang="da-DK" sz="1200" dirty="0" err="1"/>
              <a:t>BioHeat&amp;Power</a:t>
            </a:r>
            <a:r>
              <a:rPr lang="da-DK" sz="1200" dirty="0"/>
              <a:t> (dengang: ”Måbjergværket”), som skulle forsyne de to hovedbyer og en række landsbyer.</a:t>
            </a:r>
          </a:p>
          <a:p>
            <a:pPr marL="0" indent="0">
              <a:buNone/>
            </a:pPr>
            <a:r>
              <a:rPr lang="ja-JP" altLang="da-DK" sz="1200" dirty="0" smtClean="0"/>
              <a:t>　　　</a:t>
            </a:r>
            <a:r>
              <a:rPr lang="da-DK" altLang="ja-JP" sz="1200" dirty="0" err="1" smtClean="0"/>
              <a:t>Holstero</a:t>
            </a:r>
            <a:r>
              <a:rPr lang="da-DK" altLang="ja-JP" sz="1200" dirty="0" smtClean="0"/>
              <a:t> </a:t>
            </a:r>
            <a:r>
              <a:rPr lang="ja-JP" altLang="da-DK" sz="1200" dirty="0" smtClean="0"/>
              <a:t>と</a:t>
            </a:r>
            <a:r>
              <a:rPr lang="da-DK" altLang="ja-JP" sz="1200" dirty="0" smtClean="0"/>
              <a:t>Struer </a:t>
            </a:r>
            <a:r>
              <a:rPr lang="ja-JP" altLang="da-DK" sz="1200" dirty="0" smtClean="0"/>
              <a:t>他いくつかの村に熱供給をするために建設された。</a:t>
            </a:r>
            <a:endParaRPr lang="da-DK" sz="1200" dirty="0"/>
          </a:p>
          <a:p>
            <a:r>
              <a:rPr lang="da-DK" sz="1200" dirty="0"/>
              <a:t>Værket var fra starten langt forud for sin tid når det handler om klimaspørgsmålet, og bidrager også i dag væsentligt til de flotte klimaregnskaber i de to kommuner. Planlægningen og værket har modtaget både nationale og internationale priser for </a:t>
            </a:r>
            <a:r>
              <a:rPr lang="da-DK" sz="1200" dirty="0" smtClean="0"/>
              <a:t>fremsynet tænkning. </a:t>
            </a:r>
            <a:r>
              <a:rPr lang="ja-JP" altLang="da-DK" sz="1200" dirty="0" smtClean="0"/>
              <a:t>発電所は気候温暖化問題が語られるかなり前に建設が語られていた。今日では</a:t>
            </a:r>
            <a:r>
              <a:rPr lang="da-DK" altLang="ja-JP" sz="1200" dirty="0" smtClean="0"/>
              <a:t>2</a:t>
            </a:r>
            <a:r>
              <a:rPr lang="ja-JP" altLang="da-DK" sz="1200" dirty="0"/>
              <a:t>つ</a:t>
            </a:r>
            <a:r>
              <a:rPr lang="ja-JP" altLang="da-DK" sz="1200" dirty="0" smtClean="0"/>
              <a:t>の市の気候計算書に多大な貢献をしている。そんなことで、同発電所は国内外からパイオニアとして多くに賞を受けた。</a:t>
            </a:r>
            <a:endParaRPr lang="da-DK" sz="1200" dirty="0"/>
          </a:p>
          <a:p>
            <a:r>
              <a:rPr lang="da-DK" sz="1200" dirty="0"/>
              <a:t>Det blev </a:t>
            </a:r>
            <a:r>
              <a:rPr lang="da-DK" sz="1200" dirty="0" err="1"/>
              <a:t>Vestkraft</a:t>
            </a:r>
            <a:r>
              <a:rPr lang="da-DK" sz="1200" dirty="0"/>
              <a:t> I/S, som var en sammenslutning af kommunale og brugerejede forsyningsselskaber i Vestjylland samt Thy og Mors, der som ejere tog første spadestik til Måbjergværket i april 1991, og allerede i januar 1993 blev værket sat i drift</a:t>
            </a:r>
            <a:r>
              <a:rPr lang="da-DK" sz="1200" dirty="0" smtClean="0"/>
              <a:t>.</a:t>
            </a:r>
            <a:r>
              <a:rPr lang="ja-JP" altLang="da-DK" sz="1200" dirty="0" smtClean="0"/>
              <a:t>　西ユトランド地方に電力を供給していた、西部電力供給社が、</a:t>
            </a:r>
            <a:r>
              <a:rPr lang="da-DK" altLang="ja-JP" sz="1200" dirty="0" smtClean="0"/>
              <a:t>1991</a:t>
            </a:r>
            <a:r>
              <a:rPr lang="ja-JP" altLang="da-DK" sz="1200" dirty="0" smtClean="0"/>
              <a:t>年</a:t>
            </a:r>
            <a:r>
              <a:rPr lang="da-DK" altLang="ja-JP" sz="1200" dirty="0" smtClean="0"/>
              <a:t>4</a:t>
            </a:r>
            <a:r>
              <a:rPr lang="ja-JP" altLang="da-DK" sz="1200" dirty="0" smtClean="0"/>
              <a:t>月に工事着工、</a:t>
            </a:r>
            <a:r>
              <a:rPr lang="da-DK" altLang="ja-JP" sz="1200" dirty="0" smtClean="0"/>
              <a:t>1993</a:t>
            </a:r>
            <a:r>
              <a:rPr lang="ja-JP" altLang="da-DK" sz="1200" dirty="0" smtClean="0"/>
              <a:t>年</a:t>
            </a:r>
            <a:r>
              <a:rPr lang="da-DK" altLang="ja-JP" sz="1200" dirty="0" smtClean="0"/>
              <a:t>1</a:t>
            </a:r>
            <a:r>
              <a:rPr lang="ja-JP" altLang="da-DK" sz="1200" dirty="0" smtClean="0"/>
              <a:t>月に運転を開始した。</a:t>
            </a:r>
            <a:endParaRPr lang="da-DK" sz="1200" dirty="0"/>
          </a:p>
          <a:p>
            <a:r>
              <a:rPr lang="da-DK" sz="1200" dirty="0"/>
              <a:t>Det kostede i sin tid ca. 600 millioner kroner at opføre Måbjergværket. I dag ville det koste over en milliard kroner at opføre et tilsvarende værk.</a:t>
            </a:r>
          </a:p>
          <a:p>
            <a:pPr marL="0" indent="0">
              <a:buNone/>
            </a:pPr>
            <a:r>
              <a:rPr lang="ja-JP" altLang="da-DK" sz="1200" dirty="0" smtClean="0"/>
              <a:t>　　　建設費用は当時</a:t>
            </a:r>
            <a:r>
              <a:rPr lang="da-DK" altLang="ja-JP" sz="1200" dirty="0" smtClean="0"/>
              <a:t>6</a:t>
            </a:r>
            <a:r>
              <a:rPr lang="ja-JP" altLang="da-DK" sz="1200" dirty="0" smtClean="0"/>
              <a:t>億クローネ（日本円で約</a:t>
            </a:r>
            <a:r>
              <a:rPr lang="da-DK" altLang="ja-JP" sz="1200" dirty="0" smtClean="0"/>
              <a:t>120</a:t>
            </a:r>
            <a:r>
              <a:rPr lang="ja-JP" altLang="da-DK" sz="1200" dirty="0" smtClean="0"/>
              <a:t>億円）今日同じ規模の発電所の建設コストは</a:t>
            </a:r>
            <a:r>
              <a:rPr lang="da-DK" altLang="ja-JP" sz="1200" dirty="0" smtClean="0"/>
              <a:t>10</a:t>
            </a:r>
            <a:r>
              <a:rPr lang="ja-JP" altLang="da-DK" sz="1200" dirty="0" smtClean="0"/>
              <a:t>億クローネ</a:t>
            </a:r>
            <a:endParaRPr lang="da-DK" altLang="ja-JP" sz="1200" dirty="0" smtClean="0"/>
          </a:p>
          <a:p>
            <a:pPr marL="0" indent="0">
              <a:buNone/>
            </a:pPr>
            <a:r>
              <a:rPr lang="ja-JP" altLang="da-DK" sz="1200" dirty="0"/>
              <a:t>　</a:t>
            </a:r>
            <a:r>
              <a:rPr lang="ja-JP" altLang="da-DK" sz="1200" dirty="0" smtClean="0"/>
              <a:t>　　を越えると見ている。</a:t>
            </a:r>
            <a:endParaRPr lang="da-DK" altLang="ja-JP" sz="1200" dirty="0" smtClean="0"/>
          </a:p>
          <a:p>
            <a:pPr marL="0" indent="0">
              <a:buNone/>
            </a:pPr>
            <a:r>
              <a:rPr lang="da-DK" sz="1200" dirty="0" smtClean="0"/>
              <a:t>I </a:t>
            </a:r>
            <a:r>
              <a:rPr lang="da-DK" sz="1200" dirty="0"/>
              <a:t>1999 blev </a:t>
            </a:r>
            <a:r>
              <a:rPr lang="da-DK" sz="1200" dirty="0" err="1"/>
              <a:t>Vestkraft</a:t>
            </a:r>
            <a:r>
              <a:rPr lang="da-DK" sz="1200" dirty="0"/>
              <a:t> omdannet til aktieselskab, og året efter fusionerede selskabet med andre jysk-fynske kraftværksselskaber til </a:t>
            </a:r>
            <a:r>
              <a:rPr lang="da-DK" sz="1200" dirty="0" err="1"/>
              <a:t>Elsam</a:t>
            </a:r>
            <a:r>
              <a:rPr lang="da-DK" sz="1200" dirty="0"/>
              <a:t> A/S. Ved den store energifusion i 2006 blev bl.a. Måbjergværket overtaget af det statsejede DONG Energy A/S</a:t>
            </a:r>
            <a:r>
              <a:rPr lang="da-DK" sz="1200" dirty="0" smtClean="0"/>
              <a:t>.</a:t>
            </a:r>
            <a:r>
              <a:rPr lang="ja-JP" altLang="da-DK" sz="1200" dirty="0" smtClean="0"/>
              <a:t>　</a:t>
            </a:r>
            <a:r>
              <a:rPr lang="da-DK" altLang="ja-JP" sz="1200" dirty="0" smtClean="0"/>
              <a:t>1999</a:t>
            </a:r>
            <a:r>
              <a:rPr lang="ja-JP" altLang="da-DK" sz="1200" dirty="0" smtClean="0"/>
              <a:t>年株式会社となり、</a:t>
            </a:r>
            <a:r>
              <a:rPr lang="da-DK" altLang="ja-JP" sz="1200" dirty="0" smtClean="0"/>
              <a:t>2006</a:t>
            </a:r>
            <a:r>
              <a:rPr lang="ja-JP" altLang="da-DK" sz="1200" dirty="0" smtClean="0"/>
              <a:t>年国営の電力会社</a:t>
            </a:r>
            <a:r>
              <a:rPr lang="da-DK" altLang="ja-JP" sz="1200" dirty="0" smtClean="0"/>
              <a:t>Dong</a:t>
            </a:r>
            <a:r>
              <a:rPr lang="ja-JP" altLang="da-DK" sz="1200" dirty="0" smtClean="0"/>
              <a:t>が買収。</a:t>
            </a:r>
            <a:endParaRPr lang="da-DK" sz="1200" dirty="0"/>
          </a:p>
          <a:p>
            <a:r>
              <a:rPr lang="da-DK" sz="1200" dirty="0"/>
              <a:t>I sommeren 2015 kom kraftvarmeværket tilbage på lokale hænder. 5/7 af værket ejes nu af Holstebros forsyningsselskab </a:t>
            </a:r>
            <a:r>
              <a:rPr lang="da-DK" sz="1200" dirty="0" err="1"/>
              <a:t>Vestforsyning</a:t>
            </a:r>
            <a:r>
              <a:rPr lang="da-DK" sz="1200" dirty="0"/>
              <a:t>, mens Struer Forsyning ejer de resterende 2/7</a:t>
            </a:r>
            <a:r>
              <a:rPr lang="da-DK" sz="1200" dirty="0" smtClean="0"/>
              <a:t>.</a:t>
            </a:r>
            <a:r>
              <a:rPr lang="ja-JP" altLang="da-DK" sz="1200" dirty="0" smtClean="0"/>
              <a:t>　</a:t>
            </a:r>
            <a:r>
              <a:rPr lang="da-DK" altLang="ja-JP" sz="1200" dirty="0" smtClean="0"/>
              <a:t>2015</a:t>
            </a:r>
            <a:r>
              <a:rPr lang="ja-JP" altLang="da-DK" sz="1200" dirty="0" smtClean="0"/>
              <a:t>年夏に地元に戻った。</a:t>
            </a:r>
            <a:endParaRPr lang="da-DK" sz="1200" dirty="0"/>
          </a:p>
          <a:p>
            <a:endParaRPr lang="da-DK" sz="1300" dirty="0"/>
          </a:p>
          <a:p>
            <a:endParaRPr lang="da-DK" sz="1200" dirty="0"/>
          </a:p>
        </p:txBody>
      </p:sp>
      <p:sp>
        <p:nvSpPr>
          <p:cNvPr id="4" name="Pladsholder til dato 3"/>
          <p:cNvSpPr>
            <a:spLocks noGrp="1"/>
          </p:cNvSpPr>
          <p:nvPr>
            <p:ph type="dt" sz="half" idx="2"/>
          </p:nvPr>
        </p:nvSpPr>
        <p:spPr/>
        <p:txBody>
          <a:bodyPr/>
          <a:lstStyle/>
          <a:p>
            <a:r>
              <a:rPr lang="da-DK" dirty="0" smtClean="0"/>
              <a:t>10-02-2016</a:t>
            </a:r>
            <a:endParaRPr lang="da-DK" dirty="0"/>
          </a:p>
        </p:txBody>
      </p:sp>
      <p:sp>
        <p:nvSpPr>
          <p:cNvPr id="5" name="Pladsholder til sidefod 4"/>
          <p:cNvSpPr>
            <a:spLocks noGrp="1"/>
          </p:cNvSpPr>
          <p:nvPr>
            <p:ph type="ftr" sz="quarter" idx="3"/>
          </p:nvPr>
        </p:nvSpPr>
        <p:spPr/>
        <p:txBody>
          <a:bodyPr/>
          <a:lstStyle/>
          <a:p>
            <a:pPr algn="r"/>
            <a:endParaRPr lang="da-DK" dirty="0"/>
          </a:p>
        </p:txBody>
      </p:sp>
      <p:sp>
        <p:nvSpPr>
          <p:cNvPr id="6" name="Pladsholder til tekst 5"/>
          <p:cNvSpPr>
            <a:spLocks noGrp="1"/>
          </p:cNvSpPr>
          <p:nvPr>
            <p:ph type="body" sz="quarter" idx="10"/>
          </p:nvPr>
        </p:nvSpPr>
        <p:spPr/>
        <p:txBody>
          <a:bodyPr/>
          <a:lstStyle/>
          <a:p>
            <a:pPr algn="ctr"/>
            <a:r>
              <a:rPr lang="da-DK" sz="2000" b="1" dirty="0" smtClean="0">
                <a:solidFill>
                  <a:schemeClr val="tx1"/>
                </a:solidFill>
                <a:latin typeface="Arial Black" pitchFamily="34" charset="0"/>
              </a:rPr>
              <a:t>Maabjergværkets Historie </a:t>
            </a:r>
            <a:r>
              <a:rPr lang="ja-JP" altLang="da-DK" sz="2000" b="1" dirty="0" smtClean="0">
                <a:solidFill>
                  <a:schemeClr val="tx1"/>
                </a:solidFill>
                <a:latin typeface="Arial Black" pitchFamily="34" charset="0"/>
              </a:rPr>
              <a:t>遍歴</a:t>
            </a:r>
            <a:endParaRPr lang="da-DK" sz="2000" b="1" dirty="0" smtClean="0">
              <a:solidFill>
                <a:schemeClr val="tx1"/>
              </a:solidFill>
              <a:latin typeface="Arial Black" pitchFamily="34" charset="0"/>
            </a:endParaRPr>
          </a:p>
          <a:p>
            <a:pPr algn="ctr"/>
            <a:endParaRPr lang="da-DK" sz="2000" b="1" dirty="0">
              <a:solidFill>
                <a:schemeClr val="tx1"/>
              </a:solidFill>
              <a:latin typeface="Arial Black" pitchFamily="34" charset="0"/>
            </a:endParaRPr>
          </a:p>
        </p:txBody>
      </p:sp>
    </p:spTree>
    <p:extLst>
      <p:ext uri="{BB962C8B-B14F-4D97-AF65-F5344CB8AC3E}">
        <p14:creationId xmlns:p14="http://schemas.microsoft.com/office/powerpoint/2010/main" val="41503405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a:xfrm>
            <a:off x="457200" y="1600200"/>
            <a:ext cx="8291264" cy="4525963"/>
          </a:xfrm>
        </p:spPr>
        <p:txBody>
          <a:bodyPr>
            <a:normAutofit/>
          </a:bodyPr>
          <a:lstStyle/>
          <a:p>
            <a:r>
              <a:rPr lang="da-DK" sz="1200" dirty="0" smtClean="0"/>
              <a:t>Maabjergværket er et multifyret kraftvarmeværk, der producerer fjernvarme til de 2 hovedbyer i hhv. Holstebro &amp; Struer kommuner, samt nogle af landsbyerne</a:t>
            </a:r>
            <a:r>
              <a:rPr lang="ja-JP" altLang="da-DK" sz="1200" dirty="0" smtClean="0"/>
              <a:t>：</a:t>
            </a:r>
            <a:r>
              <a:rPr lang="da-DK" sz="1200" dirty="0" smtClean="0"/>
              <a:t> </a:t>
            </a:r>
            <a:r>
              <a:rPr lang="da-DK" altLang="ja-JP" sz="1200" dirty="0" smtClean="0"/>
              <a:t>Maabjerg</a:t>
            </a:r>
            <a:r>
              <a:rPr lang="ja-JP" altLang="da-DK" sz="1200" dirty="0" smtClean="0"/>
              <a:t>コージェネ発電所は</a:t>
            </a:r>
            <a:r>
              <a:rPr lang="da-DK" altLang="ja-JP" sz="1200" dirty="0" smtClean="0"/>
              <a:t>2</a:t>
            </a:r>
            <a:r>
              <a:rPr lang="ja-JP" altLang="da-DK" sz="1200" dirty="0" smtClean="0"/>
              <a:t>つの町に給湯＆暖房を供給。</a:t>
            </a:r>
            <a:endParaRPr lang="da-DK" sz="1200" dirty="0" smtClean="0"/>
          </a:p>
          <a:p>
            <a:r>
              <a:rPr lang="da-DK" sz="1200" dirty="0" smtClean="0"/>
              <a:t>Endvidere produceres der el til </a:t>
            </a:r>
            <a:r>
              <a:rPr lang="da-DK" sz="1200" dirty="0" err="1" smtClean="0"/>
              <a:t>elnettet</a:t>
            </a:r>
            <a:r>
              <a:rPr lang="da-DK" sz="1200" dirty="0" smtClean="0"/>
              <a:t>, som bliver handlet på El børserne. </a:t>
            </a:r>
            <a:r>
              <a:rPr lang="ja-JP" altLang="da-DK" sz="1200" dirty="0" smtClean="0"/>
              <a:t>発電は売電</a:t>
            </a:r>
            <a:endParaRPr lang="da-DK" altLang="ja-JP" sz="1200" dirty="0" smtClean="0"/>
          </a:p>
          <a:p>
            <a:r>
              <a:rPr lang="da-DK" sz="1200" dirty="0" smtClean="0"/>
              <a:t>Værket </a:t>
            </a:r>
            <a:r>
              <a:rPr lang="da-DK" sz="1200" dirty="0"/>
              <a:t>leverer i dag 28 megawatt el, svarende til forbruget i ca. 40.000 husstande, og 84-110 </a:t>
            </a:r>
            <a:r>
              <a:rPr lang="da-DK" sz="1200" dirty="0" err="1"/>
              <a:t>megajoule</a:t>
            </a:r>
            <a:r>
              <a:rPr lang="da-DK" sz="1200" dirty="0"/>
              <a:t> / sekund </a:t>
            </a:r>
            <a:endParaRPr lang="da-DK" sz="1200" dirty="0" smtClean="0"/>
          </a:p>
          <a:p>
            <a:pPr marL="0" indent="0">
              <a:buNone/>
            </a:pPr>
            <a:r>
              <a:rPr lang="ja-JP" altLang="da-DK" sz="1200" dirty="0"/>
              <a:t>　</a:t>
            </a:r>
            <a:r>
              <a:rPr lang="ja-JP" altLang="da-DK" sz="1200" dirty="0" smtClean="0"/>
              <a:t>　</a:t>
            </a:r>
            <a:r>
              <a:rPr lang="da-DK" sz="1200" dirty="0" smtClean="0"/>
              <a:t>fjernvarme</a:t>
            </a:r>
            <a:r>
              <a:rPr lang="da-DK" sz="1200" dirty="0"/>
              <a:t>, svarende til fjernvarmeforbruget i 16-22.000 </a:t>
            </a:r>
            <a:r>
              <a:rPr lang="da-DK" sz="1200" dirty="0" smtClean="0"/>
              <a:t>parcelhuse</a:t>
            </a:r>
            <a:r>
              <a:rPr lang="da-DK" sz="1200" dirty="0"/>
              <a:t> </a:t>
            </a:r>
            <a:r>
              <a:rPr lang="da-DK" sz="1200" dirty="0" smtClean="0"/>
              <a:t>årligt. </a:t>
            </a:r>
          </a:p>
          <a:p>
            <a:pPr marL="0" indent="0">
              <a:buNone/>
            </a:pPr>
            <a:r>
              <a:rPr lang="ja-JP" altLang="da-DK" sz="1200" dirty="0"/>
              <a:t>　</a:t>
            </a:r>
            <a:r>
              <a:rPr lang="ja-JP" altLang="da-DK" sz="1200" dirty="0" smtClean="0"/>
              <a:t>　発電所は年間</a:t>
            </a:r>
            <a:r>
              <a:rPr lang="da-DK" altLang="ja-JP" sz="1200" dirty="0" smtClean="0"/>
              <a:t>4</a:t>
            </a:r>
            <a:r>
              <a:rPr lang="ja-JP" altLang="da-DK" sz="1200" dirty="0" smtClean="0"/>
              <a:t>万世帯分の電力と一戸建て住宅</a:t>
            </a:r>
            <a:r>
              <a:rPr lang="da-DK" altLang="ja-JP" sz="1200" dirty="0" smtClean="0"/>
              <a:t>16</a:t>
            </a:r>
            <a:r>
              <a:rPr lang="ja-JP" altLang="da-DK" sz="1200" dirty="0" smtClean="0"/>
              <a:t>～</a:t>
            </a:r>
            <a:r>
              <a:rPr lang="da-DK" altLang="ja-JP" sz="1200" dirty="0" smtClean="0"/>
              <a:t>22,000</a:t>
            </a:r>
            <a:r>
              <a:rPr lang="ja-JP" altLang="da-DK" sz="1200" dirty="0" smtClean="0"/>
              <a:t>戸分の熱供給。</a:t>
            </a:r>
            <a:endParaRPr lang="da-DK" sz="1200" dirty="0" smtClean="0"/>
          </a:p>
          <a:p>
            <a:r>
              <a:rPr lang="da-DK" sz="1200" dirty="0" smtClean="0"/>
              <a:t>Der ca. 12-13.000 kunder i Holstebro &amp; ca. 6-7000 kunder i Struer. </a:t>
            </a:r>
          </a:p>
          <a:p>
            <a:pPr marL="0" indent="0">
              <a:buNone/>
            </a:pPr>
            <a:r>
              <a:rPr lang="ja-JP" altLang="da-DK" sz="1200" dirty="0"/>
              <a:t>　</a:t>
            </a:r>
            <a:r>
              <a:rPr lang="ja-JP" altLang="da-DK" sz="1200" dirty="0" smtClean="0"/>
              <a:t>　需要者数、</a:t>
            </a:r>
            <a:r>
              <a:rPr lang="da-DK" altLang="ja-JP" sz="1200" dirty="0" smtClean="0"/>
              <a:t>Holstebro</a:t>
            </a:r>
            <a:r>
              <a:rPr lang="ja-JP" altLang="da-DK" sz="1200" dirty="0" smtClean="0"/>
              <a:t>市</a:t>
            </a:r>
            <a:r>
              <a:rPr lang="da-DK" altLang="ja-JP" sz="1200" dirty="0" smtClean="0"/>
              <a:t>12</a:t>
            </a:r>
            <a:r>
              <a:rPr lang="ja-JP" altLang="da-DK" sz="1200" dirty="0" smtClean="0"/>
              <a:t>～</a:t>
            </a:r>
            <a:r>
              <a:rPr lang="da-DK" altLang="ja-JP" sz="1200" dirty="0" smtClean="0"/>
              <a:t>13,000</a:t>
            </a:r>
            <a:r>
              <a:rPr lang="ja-JP" altLang="da-DK" sz="1200" dirty="0" smtClean="0"/>
              <a:t>件</a:t>
            </a:r>
            <a:r>
              <a:rPr lang="da-DK" altLang="ja-JP" sz="1200" dirty="0" smtClean="0"/>
              <a:t>, Struer</a:t>
            </a:r>
            <a:r>
              <a:rPr lang="ja-JP" altLang="da-DK" sz="1200" dirty="0" smtClean="0"/>
              <a:t>市６～</a:t>
            </a:r>
            <a:r>
              <a:rPr lang="da-DK" altLang="ja-JP" sz="1200" dirty="0" smtClean="0"/>
              <a:t>7000</a:t>
            </a:r>
            <a:r>
              <a:rPr lang="ja-JP" altLang="da-DK" sz="1200" dirty="0" smtClean="0"/>
              <a:t>件</a:t>
            </a:r>
            <a:endParaRPr lang="da-DK" sz="1200" dirty="0" smtClean="0"/>
          </a:p>
          <a:p>
            <a:r>
              <a:rPr lang="da-DK" sz="1200" dirty="0" smtClean="0"/>
              <a:t>Et gennemsnitshus på 135 m2 koster ca. </a:t>
            </a:r>
            <a:r>
              <a:rPr lang="da-DK" sz="1200" dirty="0"/>
              <a:t>9</a:t>
            </a:r>
            <a:r>
              <a:rPr lang="da-DK" sz="1200" dirty="0" smtClean="0"/>
              <a:t>.500 kr. årligt at opvarme.</a:t>
            </a:r>
          </a:p>
          <a:p>
            <a:r>
              <a:rPr lang="ja-JP" altLang="da-DK" sz="1200" dirty="0" smtClean="0"/>
              <a:t>給湯と暖房費：平均住宅</a:t>
            </a:r>
            <a:r>
              <a:rPr lang="da-DK" altLang="ja-JP" sz="1200" dirty="0" smtClean="0"/>
              <a:t>135m2</a:t>
            </a:r>
            <a:r>
              <a:rPr lang="ja-JP" altLang="da-DK" sz="1200" dirty="0" smtClean="0"/>
              <a:t>　で年間</a:t>
            </a:r>
            <a:r>
              <a:rPr lang="da-DK" altLang="ja-JP" sz="1200" dirty="0" smtClean="0"/>
              <a:t>9,500</a:t>
            </a:r>
            <a:r>
              <a:rPr lang="ja-JP" altLang="da-DK" sz="1200" dirty="0" smtClean="0"/>
              <a:t>クローネ（約</a:t>
            </a:r>
            <a:r>
              <a:rPr lang="da-DK" altLang="ja-JP" sz="1200" dirty="0" smtClean="0"/>
              <a:t>18</a:t>
            </a:r>
            <a:r>
              <a:rPr lang="ja-JP" altLang="da-DK" sz="1200" dirty="0" smtClean="0"/>
              <a:t>万円）</a:t>
            </a:r>
            <a:endParaRPr lang="da-DK" altLang="ja-JP" sz="1200" dirty="0" smtClean="0"/>
          </a:p>
          <a:p>
            <a:r>
              <a:rPr lang="da-DK" sz="1200" dirty="0" smtClean="0"/>
              <a:t>Antallet af erhvervskunder er stigende. </a:t>
            </a:r>
            <a:r>
              <a:rPr lang="ja-JP" altLang="da-DK" sz="1200" dirty="0" smtClean="0"/>
              <a:t>事業体への供給が増大化にある</a:t>
            </a:r>
            <a:endParaRPr lang="da-DK" sz="1200" dirty="0" smtClean="0"/>
          </a:p>
          <a:p>
            <a:r>
              <a:rPr lang="da-DK" sz="1200" dirty="0" smtClean="0"/>
              <a:t>Varmen leveres til kunderne igennem i alt 600 km højisolerede rør.</a:t>
            </a:r>
          </a:p>
          <a:p>
            <a:pPr marL="0" indent="0">
              <a:buNone/>
            </a:pPr>
            <a:r>
              <a:rPr lang="ja-JP" altLang="da-DK" sz="1200" dirty="0" smtClean="0"/>
              <a:t>　　　高断熱パイプの総距離数</a:t>
            </a:r>
            <a:r>
              <a:rPr lang="da-DK" altLang="ja-JP" sz="1200" dirty="0" smtClean="0"/>
              <a:t>600</a:t>
            </a:r>
            <a:r>
              <a:rPr lang="ja-JP" altLang="da-DK" sz="1200" dirty="0" smtClean="0"/>
              <a:t>㎞</a:t>
            </a:r>
            <a:endParaRPr lang="da-DK" sz="1200" dirty="0" smtClean="0"/>
          </a:p>
          <a:p>
            <a:r>
              <a:rPr lang="da-DK" sz="1200" dirty="0" smtClean="0"/>
              <a:t>Kunden længst væk er 21 km fra værket. </a:t>
            </a:r>
            <a:r>
              <a:rPr lang="ja-JP" altLang="da-DK" sz="1200" dirty="0" smtClean="0"/>
              <a:t>需要者への最大</a:t>
            </a:r>
            <a:r>
              <a:rPr lang="ja-JP" altLang="da-DK" sz="1200" dirty="0"/>
              <a:t>距</a:t>
            </a:r>
            <a:r>
              <a:rPr lang="ja-JP" altLang="da-DK" sz="1200" dirty="0" smtClean="0"/>
              <a:t>離</a:t>
            </a:r>
            <a:r>
              <a:rPr lang="da-DK" altLang="ja-JP" sz="1200" dirty="0" smtClean="0"/>
              <a:t>21</a:t>
            </a:r>
            <a:r>
              <a:rPr lang="ja-JP" altLang="da-DK" sz="1200" dirty="0" smtClean="0"/>
              <a:t>㎞</a:t>
            </a:r>
            <a:endParaRPr lang="da-DK" sz="1200" dirty="0" smtClean="0"/>
          </a:p>
          <a:p>
            <a:r>
              <a:rPr lang="da-DK" sz="1200" dirty="0" smtClean="0"/>
              <a:t>2. </a:t>
            </a:r>
            <a:r>
              <a:rPr lang="da-DK" sz="1200" dirty="0" err="1" smtClean="0"/>
              <a:t>stk</a:t>
            </a:r>
            <a:r>
              <a:rPr lang="da-DK" sz="1200" dirty="0" smtClean="0"/>
              <a:t> affaldsfyrede kedler med biogasoverhedere. </a:t>
            </a:r>
          </a:p>
          <a:p>
            <a:pPr marL="0" indent="0">
              <a:buNone/>
            </a:pPr>
            <a:r>
              <a:rPr lang="ja-JP" altLang="da-DK" sz="1200" dirty="0" smtClean="0"/>
              <a:t>　　バイオガス付き廃棄物ボイラー</a:t>
            </a:r>
            <a:r>
              <a:rPr lang="da-DK" altLang="ja-JP" sz="1200" dirty="0" smtClean="0"/>
              <a:t>2</a:t>
            </a:r>
            <a:r>
              <a:rPr lang="ja-JP" altLang="da-DK" sz="1200" dirty="0" smtClean="0"/>
              <a:t>基</a:t>
            </a:r>
            <a:endParaRPr lang="da-DK" sz="1200" dirty="0" smtClean="0"/>
          </a:p>
          <a:p>
            <a:r>
              <a:rPr lang="da-DK" sz="1200" dirty="0" smtClean="0"/>
              <a:t>1. </a:t>
            </a:r>
            <a:r>
              <a:rPr lang="da-DK" sz="1200" dirty="0" err="1" smtClean="0"/>
              <a:t>stk</a:t>
            </a:r>
            <a:r>
              <a:rPr lang="da-DK" sz="1200" dirty="0" smtClean="0"/>
              <a:t> Halm/Flis kedel (Biokedel) </a:t>
            </a:r>
            <a:r>
              <a:rPr lang="ja-JP" altLang="da-DK" sz="1200" dirty="0"/>
              <a:t>麦</a:t>
            </a:r>
            <a:r>
              <a:rPr lang="ja-JP" altLang="da-DK" sz="1200" dirty="0" smtClean="0"/>
              <a:t>藁＆ウッドチップボイラー</a:t>
            </a:r>
            <a:r>
              <a:rPr lang="da-DK" altLang="ja-JP" sz="1200" dirty="0" smtClean="0"/>
              <a:t>1</a:t>
            </a:r>
            <a:r>
              <a:rPr lang="ja-JP" altLang="da-DK" sz="1200" dirty="0" smtClean="0"/>
              <a:t>基</a:t>
            </a:r>
            <a:endParaRPr lang="da-DK" sz="1200" dirty="0" smtClean="0"/>
          </a:p>
          <a:p>
            <a:r>
              <a:rPr lang="da-DK" sz="1200" dirty="0" smtClean="0"/>
              <a:t>Skorstenen er 120 m. høj.</a:t>
            </a:r>
            <a:r>
              <a:rPr lang="ja-JP" altLang="da-DK" sz="1200" dirty="0" smtClean="0"/>
              <a:t>煙突の高さ</a:t>
            </a:r>
            <a:r>
              <a:rPr lang="da-DK" altLang="ja-JP" sz="1200" dirty="0" smtClean="0"/>
              <a:t>120m</a:t>
            </a:r>
            <a:r>
              <a:rPr lang="ja-JP" altLang="da-DK" sz="1200" dirty="0" smtClean="0"/>
              <a:t>。</a:t>
            </a:r>
            <a:endParaRPr lang="da-DK" sz="1200" dirty="0" smtClean="0"/>
          </a:p>
          <a:p>
            <a:endParaRPr lang="da-DK" sz="1200" dirty="0" smtClean="0"/>
          </a:p>
          <a:p>
            <a:endParaRPr lang="da-DK" sz="1200" dirty="0" smtClean="0"/>
          </a:p>
          <a:p>
            <a:endParaRPr lang="da-DK" sz="1200" dirty="0" smtClean="0"/>
          </a:p>
          <a:p>
            <a:endParaRPr lang="da-DK" sz="1200" dirty="0" smtClean="0"/>
          </a:p>
          <a:p>
            <a:endParaRPr lang="da-DK" sz="1200" dirty="0"/>
          </a:p>
        </p:txBody>
      </p:sp>
      <p:sp>
        <p:nvSpPr>
          <p:cNvPr id="4" name="Pladsholder til dato 3"/>
          <p:cNvSpPr>
            <a:spLocks noGrp="1"/>
          </p:cNvSpPr>
          <p:nvPr>
            <p:ph type="dt" sz="half" idx="2"/>
          </p:nvPr>
        </p:nvSpPr>
        <p:spPr/>
        <p:txBody>
          <a:bodyPr/>
          <a:lstStyle/>
          <a:p>
            <a:r>
              <a:rPr lang="da-DK" dirty="0" smtClean="0"/>
              <a:t>10-02-2012</a:t>
            </a:r>
            <a:endParaRPr lang="da-DK" dirty="0"/>
          </a:p>
        </p:txBody>
      </p:sp>
      <p:sp>
        <p:nvSpPr>
          <p:cNvPr id="5" name="Pladsholder til sidefod 4"/>
          <p:cNvSpPr>
            <a:spLocks noGrp="1"/>
          </p:cNvSpPr>
          <p:nvPr>
            <p:ph type="ftr" sz="quarter" idx="3"/>
          </p:nvPr>
        </p:nvSpPr>
        <p:spPr/>
        <p:txBody>
          <a:bodyPr/>
          <a:lstStyle/>
          <a:p>
            <a:pPr algn="r"/>
            <a:endParaRPr lang="da-DK" dirty="0"/>
          </a:p>
        </p:txBody>
      </p:sp>
      <p:sp>
        <p:nvSpPr>
          <p:cNvPr id="6" name="Pladsholder til tekst 5"/>
          <p:cNvSpPr>
            <a:spLocks noGrp="1"/>
          </p:cNvSpPr>
          <p:nvPr>
            <p:ph type="body" sz="quarter" idx="10"/>
          </p:nvPr>
        </p:nvSpPr>
        <p:spPr/>
        <p:txBody>
          <a:bodyPr/>
          <a:lstStyle/>
          <a:p>
            <a:pPr algn="ctr"/>
            <a:r>
              <a:rPr lang="da-DK" sz="2000" b="1" dirty="0" smtClean="0">
                <a:solidFill>
                  <a:schemeClr val="tx1"/>
                </a:solidFill>
              </a:rPr>
              <a:t>Fakta om værket</a:t>
            </a:r>
            <a:r>
              <a:rPr lang="ja-JP" altLang="da-DK" sz="2000" b="1" dirty="0" smtClean="0">
                <a:solidFill>
                  <a:schemeClr val="tx1"/>
                </a:solidFill>
              </a:rPr>
              <a:t>　データ</a:t>
            </a:r>
            <a:endParaRPr lang="da-DK" sz="2000" b="1" dirty="0">
              <a:solidFill>
                <a:schemeClr val="tx1"/>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2492896"/>
            <a:ext cx="2880320"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1476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endParaRPr lang="da-DK" dirty="0"/>
          </a:p>
        </p:txBody>
      </p:sp>
      <p:sp>
        <p:nvSpPr>
          <p:cNvPr id="3" name="Pladsholder til indhold 2"/>
          <p:cNvSpPr>
            <a:spLocks noGrp="1"/>
          </p:cNvSpPr>
          <p:nvPr>
            <p:ph idx="1"/>
          </p:nvPr>
        </p:nvSpPr>
        <p:spPr/>
        <p:txBody>
          <a:bodyPr>
            <a:normAutofit/>
          </a:bodyPr>
          <a:lstStyle/>
          <a:p>
            <a:r>
              <a:rPr lang="da-DK" sz="1200" b="1" dirty="0" smtClean="0"/>
              <a:t>Affald:</a:t>
            </a:r>
            <a:r>
              <a:rPr lang="da-DK" sz="1200" dirty="0" smtClean="0"/>
              <a:t> 160.000-180.000 tons pr. år – Erhvervsaffald udgør ca. 58 % og Dagrenovation ca. 42 % svarende til det årlige forbrug i 80.000 husstande. </a:t>
            </a:r>
            <a:r>
              <a:rPr lang="ja-JP" altLang="da-DK" sz="1200" dirty="0" smtClean="0"/>
              <a:t>可燃廃棄物年間</a:t>
            </a:r>
            <a:r>
              <a:rPr lang="da-DK" altLang="ja-JP" sz="1200" dirty="0" smtClean="0"/>
              <a:t>16</a:t>
            </a:r>
            <a:r>
              <a:rPr lang="ja-JP" altLang="da-DK" sz="1200" dirty="0" smtClean="0"/>
              <a:t>～</a:t>
            </a:r>
            <a:r>
              <a:rPr lang="da-DK" altLang="ja-JP" sz="1200" dirty="0" smtClean="0"/>
              <a:t>18</a:t>
            </a:r>
            <a:r>
              <a:rPr lang="ja-JP" altLang="da-DK" sz="1200" dirty="0" smtClean="0"/>
              <a:t>万トン内訳：産業廃棄物約</a:t>
            </a:r>
            <a:r>
              <a:rPr lang="da-DK" altLang="ja-JP" sz="1200" dirty="0" smtClean="0"/>
              <a:t>58</a:t>
            </a:r>
            <a:r>
              <a:rPr lang="ja-JP" altLang="da-DK" sz="1200" dirty="0" smtClean="0"/>
              <a:t>％、一般廃棄部約</a:t>
            </a:r>
            <a:r>
              <a:rPr lang="da-DK" altLang="ja-JP" sz="1200" dirty="0" smtClean="0"/>
              <a:t>42</a:t>
            </a:r>
            <a:r>
              <a:rPr lang="ja-JP" altLang="da-DK" sz="1200" dirty="0" smtClean="0"/>
              <a:t>％</a:t>
            </a:r>
            <a:endParaRPr lang="da-DK" sz="1200" dirty="0" smtClean="0"/>
          </a:p>
          <a:p>
            <a:r>
              <a:rPr lang="da-DK" sz="1200" dirty="0" smtClean="0"/>
              <a:t>73 % af affaldet kommer fra danske selskaber såsom Nomi 4-S, de resterende 27 % kommer fra udlandet, primært London/UK og Nordtyskland.</a:t>
            </a:r>
            <a:r>
              <a:rPr lang="ja-JP" altLang="da-DK" sz="1200" dirty="0" smtClean="0"/>
              <a:t>廃棄物量の</a:t>
            </a:r>
            <a:r>
              <a:rPr lang="da-DK" altLang="ja-JP" sz="1200" dirty="0" smtClean="0"/>
              <a:t>73</a:t>
            </a:r>
            <a:r>
              <a:rPr lang="ja-JP" altLang="da-DK" sz="1200" dirty="0" smtClean="0"/>
              <a:t>％が国内、残り</a:t>
            </a:r>
            <a:r>
              <a:rPr lang="da-DK" altLang="ja-JP" sz="1200" dirty="0" smtClean="0"/>
              <a:t>27</a:t>
            </a:r>
            <a:r>
              <a:rPr lang="ja-JP" altLang="da-DK" sz="1200" dirty="0" smtClean="0"/>
              <a:t>％は国外主にロンドンからの廃棄物</a:t>
            </a:r>
            <a:endParaRPr lang="da-DK" sz="1200" dirty="0" smtClean="0"/>
          </a:p>
          <a:p>
            <a:r>
              <a:rPr lang="da-DK" sz="1200" b="1" dirty="0" smtClean="0"/>
              <a:t>Halm:</a:t>
            </a:r>
            <a:r>
              <a:rPr lang="da-DK" sz="1200" dirty="0" smtClean="0"/>
              <a:t> 34.000 tons pr. år – Købes på halmkontrakter med lokale landmænd. </a:t>
            </a:r>
            <a:r>
              <a:rPr lang="ja-JP" altLang="da-DK" sz="1200" dirty="0" smtClean="0"/>
              <a:t>麦わら：年間</a:t>
            </a:r>
            <a:r>
              <a:rPr lang="da-DK" altLang="ja-JP" sz="1200" dirty="0" smtClean="0"/>
              <a:t>3</a:t>
            </a:r>
            <a:r>
              <a:rPr lang="ja-JP" altLang="da-DK" sz="1200" dirty="0" smtClean="0"/>
              <a:t>万</a:t>
            </a:r>
            <a:r>
              <a:rPr lang="da-DK" altLang="ja-JP" sz="1200" dirty="0" smtClean="0"/>
              <a:t>4</a:t>
            </a:r>
            <a:r>
              <a:rPr lang="ja-JP" altLang="da-DK" sz="1200" dirty="0" smtClean="0"/>
              <a:t>千トン、農家との　　　　　　　　　　　　　　　　　　　</a:t>
            </a:r>
            <a:endParaRPr lang="da-DK" altLang="ja-JP" sz="1200" dirty="0" smtClean="0"/>
          </a:p>
          <a:p>
            <a:pPr marL="0" indent="0">
              <a:buNone/>
            </a:pPr>
            <a:r>
              <a:rPr lang="ja-JP" altLang="da-DK" sz="1200" dirty="0"/>
              <a:t>　</a:t>
            </a:r>
            <a:r>
              <a:rPr lang="ja-JP" altLang="da-DK" sz="1200" dirty="0" smtClean="0"/>
              <a:t>　　　　　　　　　　　　　　　　　　　　　　　　　　　　　　　　　　　　　　　　　　　　　　　売買契約</a:t>
            </a:r>
            <a:endParaRPr lang="da-DK" sz="1200" dirty="0" smtClean="0"/>
          </a:p>
          <a:p>
            <a:r>
              <a:rPr lang="da-DK" sz="1200" b="1" dirty="0" smtClean="0"/>
              <a:t>Træflis:</a:t>
            </a:r>
            <a:r>
              <a:rPr lang="da-DK" sz="1200" dirty="0" smtClean="0"/>
              <a:t> 26.000 tons pr. år. </a:t>
            </a:r>
            <a:r>
              <a:rPr lang="ja-JP" altLang="da-DK" sz="1200" dirty="0" smtClean="0"/>
              <a:t>ウッドチップ：年間</a:t>
            </a:r>
            <a:r>
              <a:rPr lang="da-DK" altLang="ja-JP" sz="1200" dirty="0" smtClean="0"/>
              <a:t>2</a:t>
            </a:r>
            <a:r>
              <a:rPr lang="ja-JP" altLang="da-DK" sz="1200" dirty="0" smtClean="0"/>
              <a:t>万</a:t>
            </a:r>
            <a:r>
              <a:rPr lang="da-DK" altLang="ja-JP" sz="1200" dirty="0" smtClean="0"/>
              <a:t>6</a:t>
            </a:r>
            <a:r>
              <a:rPr lang="ja-JP" altLang="da-DK" sz="1200" dirty="0" smtClean="0"/>
              <a:t>千トン</a:t>
            </a:r>
            <a:endParaRPr lang="da-DK" sz="1200" dirty="0" smtClean="0"/>
          </a:p>
          <a:p>
            <a:r>
              <a:rPr lang="da-DK" sz="1200" b="1" dirty="0" smtClean="0"/>
              <a:t>Biogas: </a:t>
            </a:r>
            <a:r>
              <a:rPr lang="da-DK" sz="1200" dirty="0" smtClean="0"/>
              <a:t>3,5 Nm3 pr. år – Kommer fra Maabjerg </a:t>
            </a:r>
            <a:r>
              <a:rPr lang="da-DK" sz="1200" dirty="0" err="1" smtClean="0"/>
              <a:t>Bioenergy</a:t>
            </a:r>
            <a:r>
              <a:rPr lang="da-DK" sz="1200" dirty="0" smtClean="0"/>
              <a:t>. </a:t>
            </a:r>
            <a:r>
              <a:rPr lang="ja-JP" altLang="da-DK" sz="1200" dirty="0" smtClean="0"/>
              <a:t>バイオガス：年間</a:t>
            </a:r>
            <a:r>
              <a:rPr lang="da-DK" altLang="ja-JP" sz="1200" dirty="0" smtClean="0"/>
              <a:t>3.5Nm3</a:t>
            </a:r>
            <a:r>
              <a:rPr lang="ja-JP" altLang="da-DK" sz="1200" dirty="0" smtClean="0"/>
              <a:t>、</a:t>
            </a:r>
            <a:r>
              <a:rPr lang="da-DK" altLang="ja-JP" sz="1200" dirty="0" smtClean="0"/>
              <a:t>Maabjerg</a:t>
            </a:r>
            <a:r>
              <a:rPr lang="ja-JP" altLang="da-DK" sz="1200" dirty="0" smtClean="0"/>
              <a:t>バイオエナジー　</a:t>
            </a:r>
            <a:endParaRPr lang="da-DK" altLang="ja-JP" sz="1200" dirty="0" smtClean="0"/>
          </a:p>
          <a:p>
            <a:pPr marL="0" indent="0">
              <a:buNone/>
            </a:pPr>
            <a:r>
              <a:rPr lang="ja-JP" altLang="da-DK" sz="1200" dirty="0" smtClean="0"/>
              <a:t>　　　　　　　　　　　　　　　　　　　　　　　　　　　　　　　　　　　　　　　　</a:t>
            </a:r>
            <a:r>
              <a:rPr lang="ja-JP" altLang="da-DK" sz="1200" dirty="0"/>
              <a:t>　</a:t>
            </a:r>
            <a:r>
              <a:rPr lang="ja-JP" altLang="da-DK" sz="1200" dirty="0" smtClean="0"/>
              <a:t>社</a:t>
            </a:r>
            <a:r>
              <a:rPr lang="ja-JP" altLang="da-DK" sz="1200" dirty="0"/>
              <a:t>か</a:t>
            </a:r>
            <a:r>
              <a:rPr lang="ja-JP" altLang="da-DK" sz="1200" dirty="0" smtClean="0"/>
              <a:t>ら購入</a:t>
            </a:r>
            <a:endParaRPr lang="da-DK" sz="1200" dirty="0" smtClean="0"/>
          </a:p>
          <a:p>
            <a:pPr marL="0" indent="0">
              <a:buNone/>
            </a:pPr>
            <a:endParaRPr lang="da-DK" sz="1200" dirty="0"/>
          </a:p>
          <a:p>
            <a:pPr marL="0" indent="0">
              <a:buNone/>
            </a:pPr>
            <a:r>
              <a:rPr lang="da-DK" sz="1400" b="1" dirty="0" smtClean="0"/>
              <a:t>Lagerkapacitet</a:t>
            </a:r>
            <a:r>
              <a:rPr lang="da-DK" sz="1400" dirty="0" smtClean="0"/>
              <a:t> </a:t>
            </a:r>
            <a:r>
              <a:rPr lang="ja-JP" altLang="da-DK" sz="1400" dirty="0" smtClean="0"/>
              <a:t>：貯蔵容量</a:t>
            </a:r>
            <a:endParaRPr lang="da-DK" sz="1400" dirty="0" smtClean="0"/>
          </a:p>
          <a:p>
            <a:r>
              <a:rPr lang="da-DK" sz="1200" b="1" dirty="0" smtClean="0"/>
              <a:t>Affald: </a:t>
            </a:r>
            <a:r>
              <a:rPr lang="da-DK" sz="1200" dirty="0" smtClean="0"/>
              <a:t>2500 tons.</a:t>
            </a:r>
            <a:r>
              <a:rPr lang="ja-JP" altLang="da-DK" sz="1200" dirty="0" smtClean="0"/>
              <a:t>：廃棄物</a:t>
            </a:r>
            <a:r>
              <a:rPr lang="da-DK" altLang="ja-JP" sz="1200" dirty="0" smtClean="0"/>
              <a:t>2500</a:t>
            </a:r>
            <a:r>
              <a:rPr lang="ja-JP" altLang="da-DK" sz="1200" dirty="0" smtClean="0"/>
              <a:t>トン</a:t>
            </a:r>
            <a:endParaRPr lang="da-DK" altLang="ja-JP" sz="1200" dirty="0" smtClean="0"/>
          </a:p>
          <a:p>
            <a:r>
              <a:rPr lang="da-DK" sz="1200" b="1" dirty="0" smtClean="0"/>
              <a:t>Halm: </a:t>
            </a:r>
            <a:r>
              <a:rPr lang="da-DK" sz="1200" dirty="0" smtClean="0"/>
              <a:t>475 tons svarende til 768 </a:t>
            </a:r>
            <a:r>
              <a:rPr lang="da-DK" sz="1200" dirty="0" err="1" smtClean="0"/>
              <a:t>Hesstonballer</a:t>
            </a:r>
            <a:r>
              <a:rPr lang="da-DK" sz="1200" dirty="0" smtClean="0"/>
              <a:t>.</a:t>
            </a:r>
            <a:r>
              <a:rPr lang="ja-JP" altLang="da-DK" sz="1200" dirty="0" smtClean="0"/>
              <a:t>　麦わら：</a:t>
            </a:r>
            <a:r>
              <a:rPr lang="da-DK" altLang="ja-JP" sz="1200" dirty="0" smtClean="0"/>
              <a:t>475</a:t>
            </a:r>
            <a:r>
              <a:rPr lang="ja-JP" altLang="da-DK" sz="1200" dirty="0" smtClean="0"/>
              <a:t>トン、</a:t>
            </a:r>
            <a:r>
              <a:rPr lang="da-DK" altLang="ja-JP" sz="1200" dirty="0" smtClean="0"/>
              <a:t>768</a:t>
            </a:r>
            <a:r>
              <a:rPr lang="ja-JP" altLang="da-DK" sz="1200" dirty="0" smtClean="0"/>
              <a:t>個</a:t>
            </a:r>
            <a:endParaRPr lang="da-DK" altLang="ja-JP" sz="1200" dirty="0" smtClean="0"/>
          </a:p>
          <a:p>
            <a:r>
              <a:rPr lang="da-DK" sz="1200" b="1" dirty="0" smtClean="0"/>
              <a:t>Træflis: </a:t>
            </a:r>
            <a:r>
              <a:rPr lang="da-DK" sz="1200" dirty="0" smtClean="0"/>
              <a:t>5000 tons. </a:t>
            </a:r>
            <a:r>
              <a:rPr lang="ja-JP" altLang="da-DK" sz="1200" dirty="0" smtClean="0"/>
              <a:t>：ウッドチップ　</a:t>
            </a:r>
            <a:r>
              <a:rPr lang="da-DK" altLang="ja-JP" sz="1200" dirty="0" smtClean="0"/>
              <a:t>5</a:t>
            </a:r>
            <a:r>
              <a:rPr lang="ja-JP" altLang="da-DK" sz="1200" dirty="0" smtClean="0"/>
              <a:t>千トン</a:t>
            </a:r>
            <a:endParaRPr lang="da-DK" sz="1200" dirty="0" smtClean="0"/>
          </a:p>
          <a:p>
            <a:endParaRPr lang="da-DK" sz="1200" b="1" dirty="0"/>
          </a:p>
          <a:p>
            <a:r>
              <a:rPr lang="da-DK" sz="1200" dirty="0" smtClean="0"/>
              <a:t>Hver dag kører der ca. 120 lastbiler &amp; traktorer ind/ud af Maabjergværket.</a:t>
            </a:r>
          </a:p>
          <a:p>
            <a:pPr marL="0" indent="0">
              <a:buNone/>
            </a:pPr>
            <a:r>
              <a:rPr lang="ja-JP" altLang="da-DK" sz="1200" dirty="0"/>
              <a:t>　</a:t>
            </a:r>
            <a:r>
              <a:rPr lang="ja-JP" altLang="da-DK" sz="1200" dirty="0" smtClean="0"/>
              <a:t>　　</a:t>
            </a:r>
            <a:r>
              <a:rPr lang="da-DK" sz="1200" dirty="0" smtClean="0"/>
              <a:t> </a:t>
            </a:r>
            <a:r>
              <a:rPr lang="ja-JP" altLang="da-DK" sz="1200" dirty="0" smtClean="0"/>
              <a:t>搬入量：一日当たり</a:t>
            </a:r>
            <a:r>
              <a:rPr lang="da-DK" altLang="ja-JP" sz="1200" dirty="0" smtClean="0"/>
              <a:t>120</a:t>
            </a:r>
            <a:r>
              <a:rPr lang="ja-JP" altLang="da-DK" sz="1200" dirty="0" smtClean="0"/>
              <a:t>台のトラック＆トラクター</a:t>
            </a:r>
            <a:endParaRPr lang="da-DK" sz="1200" dirty="0" smtClean="0"/>
          </a:p>
          <a:p>
            <a:pPr marL="0" indent="0">
              <a:buNone/>
            </a:pPr>
            <a:endParaRPr lang="da-DK" sz="1200" b="1" dirty="0"/>
          </a:p>
        </p:txBody>
      </p:sp>
      <p:sp>
        <p:nvSpPr>
          <p:cNvPr id="4" name="Pladsholder til dato 3"/>
          <p:cNvSpPr>
            <a:spLocks noGrp="1"/>
          </p:cNvSpPr>
          <p:nvPr>
            <p:ph type="dt" sz="half" idx="2"/>
          </p:nvPr>
        </p:nvSpPr>
        <p:spPr/>
        <p:txBody>
          <a:bodyPr/>
          <a:lstStyle/>
          <a:p>
            <a:r>
              <a:rPr lang="da-DK" dirty="0" smtClean="0"/>
              <a:t>10-02-2016</a:t>
            </a:r>
            <a:endParaRPr lang="da-DK" dirty="0"/>
          </a:p>
        </p:txBody>
      </p:sp>
      <p:sp>
        <p:nvSpPr>
          <p:cNvPr id="5" name="Pladsholder til sidefod 4"/>
          <p:cNvSpPr>
            <a:spLocks noGrp="1"/>
          </p:cNvSpPr>
          <p:nvPr>
            <p:ph type="ftr" sz="quarter" idx="3"/>
          </p:nvPr>
        </p:nvSpPr>
        <p:spPr/>
        <p:txBody>
          <a:bodyPr/>
          <a:lstStyle/>
          <a:p>
            <a:pPr algn="r"/>
            <a:endParaRPr lang="da-DK" dirty="0"/>
          </a:p>
        </p:txBody>
      </p:sp>
      <p:sp>
        <p:nvSpPr>
          <p:cNvPr id="6" name="Pladsholder til tekst 5"/>
          <p:cNvSpPr>
            <a:spLocks noGrp="1"/>
          </p:cNvSpPr>
          <p:nvPr>
            <p:ph type="body" sz="quarter" idx="10"/>
          </p:nvPr>
        </p:nvSpPr>
        <p:spPr>
          <a:xfrm>
            <a:off x="467544" y="836713"/>
            <a:ext cx="8219257" cy="720079"/>
          </a:xfrm>
        </p:spPr>
        <p:txBody>
          <a:bodyPr/>
          <a:lstStyle/>
          <a:p>
            <a:pPr algn="ctr"/>
            <a:r>
              <a:rPr lang="da-DK" sz="2000" b="1" dirty="0" smtClean="0">
                <a:solidFill>
                  <a:schemeClr val="tx1"/>
                </a:solidFill>
              </a:rPr>
              <a:t>Brændsler/Mængder </a:t>
            </a:r>
            <a:r>
              <a:rPr lang="ja-JP" altLang="da-DK" sz="2000" b="1" dirty="0" smtClean="0">
                <a:solidFill>
                  <a:schemeClr val="tx1"/>
                </a:solidFill>
              </a:rPr>
              <a:t>　燃料＆焼却量</a:t>
            </a:r>
            <a:endParaRPr lang="da-DK" sz="2000" b="1" dirty="0" smtClean="0">
              <a:solidFill>
                <a:schemeClr val="tx1"/>
              </a:solidFill>
            </a:endParaRPr>
          </a:p>
          <a:p>
            <a:pPr algn="ctr"/>
            <a:r>
              <a:rPr lang="da-DK" sz="2000" b="1" dirty="0" smtClean="0">
                <a:solidFill>
                  <a:schemeClr val="tx1"/>
                </a:solidFill>
              </a:rPr>
              <a:t>2015 Tal </a:t>
            </a:r>
            <a:r>
              <a:rPr lang="ja-JP" altLang="da-DK" sz="2000" b="1" dirty="0" smtClean="0">
                <a:solidFill>
                  <a:schemeClr val="tx1"/>
                </a:solidFill>
              </a:rPr>
              <a:t>　</a:t>
            </a:r>
            <a:r>
              <a:rPr lang="da-DK" altLang="ja-JP" sz="2000" b="1" dirty="0" smtClean="0">
                <a:solidFill>
                  <a:schemeClr val="tx1"/>
                </a:solidFill>
              </a:rPr>
              <a:t>2015</a:t>
            </a:r>
            <a:r>
              <a:rPr lang="ja-JP" altLang="da-DK" sz="2000" b="1" dirty="0" smtClean="0">
                <a:solidFill>
                  <a:schemeClr val="tx1"/>
                </a:solidFill>
              </a:rPr>
              <a:t>年の数値</a:t>
            </a:r>
            <a:endParaRPr lang="da-DK" sz="2000" b="1" dirty="0">
              <a:solidFill>
                <a:schemeClr val="tx1"/>
              </a:solidFill>
            </a:endParaRPr>
          </a:p>
        </p:txBody>
      </p:sp>
    </p:spTree>
    <p:extLst>
      <p:ext uri="{BB962C8B-B14F-4D97-AF65-F5344CB8AC3E}">
        <p14:creationId xmlns:p14="http://schemas.microsoft.com/office/powerpoint/2010/main" val="572539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4" name="Pladsholder til dato 3"/>
          <p:cNvSpPr>
            <a:spLocks noGrp="1"/>
          </p:cNvSpPr>
          <p:nvPr>
            <p:ph type="dt" sz="half" idx="2"/>
          </p:nvPr>
        </p:nvSpPr>
        <p:spPr/>
        <p:txBody>
          <a:bodyPr/>
          <a:lstStyle/>
          <a:p>
            <a:r>
              <a:rPr lang="da-DK" dirty="0" smtClean="0"/>
              <a:t>10-02-2016</a:t>
            </a:r>
            <a:endParaRPr lang="da-DK" dirty="0"/>
          </a:p>
        </p:txBody>
      </p:sp>
      <p:sp>
        <p:nvSpPr>
          <p:cNvPr id="6" name="Pladsholder til tekst 5"/>
          <p:cNvSpPr>
            <a:spLocks noGrp="1"/>
          </p:cNvSpPr>
          <p:nvPr>
            <p:ph type="body" sz="quarter" idx="10"/>
          </p:nvPr>
        </p:nvSpPr>
        <p:spPr/>
        <p:txBody>
          <a:bodyPr/>
          <a:lstStyle/>
          <a:p>
            <a:pPr algn="ctr"/>
            <a:r>
              <a:rPr lang="da-DK" sz="2000" b="1" dirty="0" smtClean="0">
                <a:solidFill>
                  <a:schemeClr val="tx1"/>
                </a:solidFill>
              </a:rPr>
              <a:t>Britisk Affald</a:t>
            </a:r>
            <a:endParaRPr lang="da-DK" sz="2000" b="1" dirty="0">
              <a:solidFill>
                <a:schemeClr val="tx1"/>
              </a:solidFill>
            </a:endParaRPr>
          </a:p>
        </p:txBody>
      </p:sp>
      <p:sp>
        <p:nvSpPr>
          <p:cNvPr id="7" name="Pladsholder til indhold 6"/>
          <p:cNvSpPr>
            <a:spLocks noGrp="1"/>
          </p:cNvSpPr>
          <p:nvPr>
            <p:ph idx="1"/>
          </p:nvPr>
        </p:nvSpPr>
        <p:spPr/>
        <p:txBody>
          <a:bodyPr>
            <a:normAutofit/>
          </a:bodyPr>
          <a:lstStyle/>
          <a:p>
            <a:r>
              <a:rPr lang="da-DK" sz="1200" dirty="0" smtClean="0"/>
              <a:t>Affald fra UK, bliver sejlet til Thyborøn og bliver fragtet derfra på lastbil til Maabjergværket.</a:t>
            </a:r>
          </a:p>
          <a:p>
            <a:r>
              <a:rPr lang="da-DK" sz="1200" dirty="0" smtClean="0"/>
              <a:t>Affaldet er pakket i plastic </a:t>
            </a:r>
            <a:r>
              <a:rPr lang="da-DK" sz="1200" dirty="0" err="1" smtClean="0"/>
              <a:t>wraps</a:t>
            </a:r>
            <a:r>
              <a:rPr lang="da-DK" sz="1200" dirty="0" smtClean="0"/>
              <a:t>.</a:t>
            </a:r>
          </a:p>
          <a:p>
            <a:pPr marL="0" indent="0">
              <a:buNone/>
            </a:pPr>
            <a:r>
              <a:rPr lang="ja-JP" altLang="da-DK" sz="1200" dirty="0" smtClean="0"/>
              <a:t>　　英国からの廃棄物はプラスチックで梱包されデンマークの西海岸の港（</a:t>
            </a:r>
            <a:r>
              <a:rPr lang="da-DK" altLang="ja-JP" sz="1200" dirty="0" smtClean="0"/>
              <a:t>Thyborøn</a:t>
            </a:r>
            <a:r>
              <a:rPr lang="ja-JP" altLang="da-DK" sz="1200" dirty="0" smtClean="0"/>
              <a:t>港）に陸揚げ、トラックで</a:t>
            </a:r>
            <a:endParaRPr lang="da-DK" altLang="ja-JP" sz="1200" dirty="0" smtClean="0"/>
          </a:p>
          <a:p>
            <a:pPr marL="0" indent="0">
              <a:buNone/>
            </a:pPr>
            <a:r>
              <a:rPr lang="ja-JP" altLang="da-DK" sz="1200" dirty="0"/>
              <a:t>　</a:t>
            </a:r>
            <a:r>
              <a:rPr lang="ja-JP" altLang="da-DK" sz="1200" dirty="0" smtClean="0"/>
              <a:t>　発電所まで運搬される。</a:t>
            </a:r>
            <a:endParaRPr lang="da-DK" sz="1200" dirty="0"/>
          </a:p>
          <a:p>
            <a:pPr marL="0" indent="0">
              <a:buNone/>
            </a:pPr>
            <a:r>
              <a:rPr lang="ja-JP" altLang="da-DK" sz="1200" dirty="0" smtClean="0"/>
              <a:t>　</a:t>
            </a:r>
            <a:endParaRPr lang="da-DK" sz="1200" dirty="0" smtClean="0"/>
          </a:p>
          <a:p>
            <a:endParaRPr lang="da-DK" sz="1200" dirty="0"/>
          </a:p>
          <a:p>
            <a:pPr marL="0" indent="0">
              <a:buNone/>
            </a:pPr>
            <a:endParaRPr lang="da-DK" sz="1200" dirty="0"/>
          </a:p>
          <a:p>
            <a:pPr marL="0" indent="0">
              <a:buNone/>
            </a:pPr>
            <a:endParaRPr lang="da-DK" sz="1200" dirty="0" smtClean="0"/>
          </a:p>
          <a:p>
            <a:pPr marL="0" indent="0">
              <a:buNone/>
            </a:pPr>
            <a:r>
              <a:rPr lang="da-DK" sz="1200" dirty="0"/>
              <a:t>	</a:t>
            </a:r>
            <a:r>
              <a:rPr lang="da-DK" sz="1200" dirty="0" smtClean="0"/>
              <a:t>				  </a:t>
            </a:r>
            <a:endParaRPr lang="da-DK" sz="12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2780927"/>
            <a:ext cx="3816424" cy="293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5" y="2780926"/>
            <a:ext cx="3888431" cy="3003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39539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normAutofit fontScale="85000" lnSpcReduction="20000"/>
          </a:bodyPr>
          <a:lstStyle/>
          <a:p>
            <a:endParaRPr lang="da-DK" sz="1200" dirty="0"/>
          </a:p>
          <a:p>
            <a:r>
              <a:rPr lang="da-DK" sz="1200" b="1" dirty="0"/>
              <a:t>Tekniske hoveddata: </a:t>
            </a:r>
            <a:r>
              <a:rPr lang="ja-JP" altLang="da-DK" sz="1200" b="1" dirty="0" smtClean="0"/>
              <a:t>発電所の仕様</a:t>
            </a:r>
            <a:endParaRPr lang="da-DK" altLang="ja-JP" sz="1200" b="1" dirty="0" smtClean="0"/>
          </a:p>
          <a:p>
            <a:r>
              <a:rPr lang="da-DK" sz="1200" dirty="0" smtClean="0"/>
              <a:t>Maks</a:t>
            </a:r>
            <a:r>
              <a:rPr lang="da-DK" sz="1200" dirty="0"/>
              <a:t>. Kontinuerlig </a:t>
            </a:r>
            <a:r>
              <a:rPr lang="da-DK" sz="1200" dirty="0" err="1"/>
              <a:t>eleffekt</a:t>
            </a:r>
            <a:r>
              <a:rPr lang="da-DK" sz="1200" dirty="0"/>
              <a:t> (netto):	28 MW</a:t>
            </a:r>
            <a:r>
              <a:rPr lang="da-DK" sz="1200" dirty="0" smtClean="0"/>
              <a:t>.</a:t>
            </a:r>
            <a:r>
              <a:rPr lang="ja-JP" altLang="da-DK" sz="1200" dirty="0" smtClean="0"/>
              <a:t>　定格出力：</a:t>
            </a:r>
            <a:r>
              <a:rPr lang="da-DK" altLang="ja-JP" sz="1200" dirty="0" smtClean="0"/>
              <a:t>28MW</a:t>
            </a:r>
            <a:endParaRPr lang="da-DK" sz="1200" dirty="0"/>
          </a:p>
          <a:p>
            <a:r>
              <a:rPr lang="da-DK" sz="1200" dirty="0" err="1"/>
              <a:t>Elvirkningsgrad</a:t>
            </a:r>
            <a:r>
              <a:rPr lang="da-DK" sz="1200" dirty="0"/>
              <a:t>:		</a:t>
            </a:r>
            <a:r>
              <a:rPr lang="da-DK" sz="1200" dirty="0" smtClean="0"/>
              <a:t>27 </a:t>
            </a:r>
            <a:r>
              <a:rPr lang="da-DK" sz="1200" dirty="0"/>
              <a:t>%. </a:t>
            </a:r>
            <a:r>
              <a:rPr lang="ja-JP" altLang="da-DK" sz="1200" dirty="0" smtClean="0"/>
              <a:t>　　電力効率：２７％</a:t>
            </a:r>
            <a:endParaRPr lang="da-DK" sz="1200" dirty="0"/>
          </a:p>
          <a:p>
            <a:r>
              <a:rPr lang="da-DK" sz="1200" dirty="0"/>
              <a:t>Fjernvarmeydelse:		84 MJ/s</a:t>
            </a:r>
            <a:r>
              <a:rPr lang="da-DK" sz="1200" dirty="0" smtClean="0"/>
              <a:t>.</a:t>
            </a:r>
            <a:r>
              <a:rPr lang="ja-JP" altLang="da-DK" sz="1200" dirty="0" smtClean="0"/>
              <a:t>　熱供給量：</a:t>
            </a:r>
            <a:r>
              <a:rPr lang="da-DK" altLang="ja-JP" sz="1200" dirty="0" smtClean="0"/>
              <a:t>84MJ/s</a:t>
            </a:r>
            <a:endParaRPr lang="da-DK" sz="1200" dirty="0"/>
          </a:p>
          <a:p>
            <a:r>
              <a:rPr lang="da-DK" sz="1200" dirty="0" smtClean="0"/>
              <a:t>Kedler</a:t>
            </a:r>
            <a:r>
              <a:rPr lang="da-DK" sz="1200" dirty="0"/>
              <a:t>: 74 MJ/s</a:t>
            </a:r>
            <a:r>
              <a:rPr lang="da-DK" sz="1200" dirty="0" smtClean="0"/>
              <a:t>.</a:t>
            </a:r>
            <a:r>
              <a:rPr lang="ja-JP" altLang="da-DK" sz="1200" dirty="0" smtClean="0"/>
              <a:t>　　　　　　　　　　　　　　　　ボイラー：  </a:t>
            </a:r>
            <a:r>
              <a:rPr lang="da-DK" altLang="ja-JP" sz="1200" dirty="0" smtClean="0"/>
              <a:t>74MJ/s</a:t>
            </a:r>
            <a:endParaRPr lang="da-DK" sz="1200" dirty="0"/>
          </a:p>
          <a:p>
            <a:r>
              <a:rPr lang="da-DK" sz="1200" dirty="0" smtClean="0"/>
              <a:t>Røggasrensningsanlæg</a:t>
            </a:r>
            <a:r>
              <a:rPr lang="da-DK" sz="1200" dirty="0"/>
              <a:t>: 10 MJ/s</a:t>
            </a:r>
            <a:r>
              <a:rPr lang="da-DK" sz="1200" dirty="0" smtClean="0"/>
              <a:t>.</a:t>
            </a:r>
            <a:r>
              <a:rPr lang="ja-JP" altLang="da-DK" sz="1200" dirty="0" smtClean="0"/>
              <a:t>　　　　　　　　　煙ガス除去装置： </a:t>
            </a:r>
            <a:r>
              <a:rPr lang="da-DK" altLang="ja-JP" sz="1200" dirty="0" smtClean="0"/>
              <a:t>10MJ/s</a:t>
            </a:r>
            <a:endParaRPr lang="da-DK" sz="1200" dirty="0"/>
          </a:p>
          <a:p>
            <a:r>
              <a:rPr lang="da-DK" sz="1200" dirty="0"/>
              <a:t>Varmevirkningsgrad:		61 </a:t>
            </a:r>
            <a:r>
              <a:rPr lang="da-DK" sz="1200" dirty="0" smtClean="0"/>
              <a:t>%. </a:t>
            </a:r>
            <a:r>
              <a:rPr lang="ja-JP" altLang="da-DK" sz="1200" dirty="0" smtClean="0"/>
              <a:t>熱効率</a:t>
            </a:r>
            <a:r>
              <a:rPr lang="da-DK" altLang="ja-JP" sz="1200" dirty="0" smtClean="0"/>
              <a:t>61</a:t>
            </a:r>
            <a:r>
              <a:rPr lang="ja-JP" altLang="da-DK" sz="1200" dirty="0" smtClean="0"/>
              <a:t>％</a:t>
            </a:r>
            <a:endParaRPr lang="da-DK" sz="1200" dirty="0"/>
          </a:p>
          <a:p>
            <a:r>
              <a:rPr lang="da-DK" sz="1200" dirty="0"/>
              <a:t>Tab:			</a:t>
            </a:r>
            <a:r>
              <a:rPr lang="da-DK" sz="1200" dirty="0" smtClean="0"/>
              <a:t>12 %.</a:t>
            </a:r>
            <a:r>
              <a:rPr lang="ja-JP" altLang="da-DK" sz="1200" dirty="0" smtClean="0"/>
              <a:t>　ロス１２％</a:t>
            </a:r>
            <a:endParaRPr lang="da-DK" sz="1200" dirty="0"/>
          </a:p>
          <a:p>
            <a:r>
              <a:rPr lang="da-DK" sz="1200" dirty="0" err="1"/>
              <a:t>Elprod.netto</a:t>
            </a:r>
            <a:r>
              <a:rPr lang="da-DK" sz="1200" dirty="0"/>
              <a:t>:		160.000 MWh/år</a:t>
            </a:r>
            <a:r>
              <a:rPr lang="da-DK" sz="1200" dirty="0" smtClean="0"/>
              <a:t>.</a:t>
            </a:r>
            <a:r>
              <a:rPr lang="ja-JP" altLang="da-DK" sz="1200" dirty="0" smtClean="0"/>
              <a:t>　発電量　</a:t>
            </a:r>
            <a:r>
              <a:rPr lang="da-DK" altLang="ja-JP" sz="1200" dirty="0" smtClean="0"/>
              <a:t>16</a:t>
            </a:r>
            <a:r>
              <a:rPr lang="ja-JP" altLang="da-DK" sz="1200" dirty="0" smtClean="0"/>
              <a:t>万</a:t>
            </a:r>
            <a:r>
              <a:rPr lang="da-DK" altLang="ja-JP" sz="1200" dirty="0" smtClean="0"/>
              <a:t>MW</a:t>
            </a:r>
            <a:r>
              <a:rPr lang="ja-JP" altLang="da-DK" sz="1200" dirty="0" smtClean="0"/>
              <a:t>ｈ</a:t>
            </a:r>
            <a:r>
              <a:rPr lang="da-DK" altLang="ja-JP" sz="1200" dirty="0" smtClean="0"/>
              <a:t>/</a:t>
            </a:r>
            <a:r>
              <a:rPr lang="ja-JP" altLang="da-DK" sz="1200" dirty="0" smtClean="0"/>
              <a:t>年</a:t>
            </a:r>
            <a:endParaRPr lang="da-DK" sz="1200" dirty="0"/>
          </a:p>
          <a:p>
            <a:r>
              <a:rPr lang="da-DK" sz="1200" dirty="0" err="1"/>
              <a:t>Varmeprod</a:t>
            </a:r>
            <a:r>
              <a:rPr lang="da-DK" sz="1200" dirty="0"/>
              <a:t>. netto:         		455.000 MWh/år</a:t>
            </a:r>
            <a:r>
              <a:rPr lang="da-DK" sz="1200" dirty="0" smtClean="0"/>
              <a:t>.</a:t>
            </a:r>
            <a:r>
              <a:rPr lang="ja-JP" altLang="da-DK" sz="1200" dirty="0" smtClean="0"/>
              <a:t>　熱生産量　</a:t>
            </a:r>
            <a:r>
              <a:rPr lang="da-DK" altLang="ja-JP" sz="1200" dirty="0" smtClean="0"/>
              <a:t>45</a:t>
            </a:r>
            <a:r>
              <a:rPr lang="ja-JP" altLang="da-DK" sz="1200" dirty="0" smtClean="0"/>
              <a:t>万</a:t>
            </a:r>
            <a:r>
              <a:rPr lang="da-DK" altLang="ja-JP" sz="1200" dirty="0" smtClean="0"/>
              <a:t>5</a:t>
            </a:r>
            <a:r>
              <a:rPr lang="ja-JP" altLang="da-DK" sz="1200" dirty="0" smtClean="0"/>
              <a:t>千</a:t>
            </a:r>
            <a:r>
              <a:rPr lang="da-DK" altLang="ja-JP" sz="1200" dirty="0" smtClean="0"/>
              <a:t>MW</a:t>
            </a:r>
            <a:r>
              <a:rPr lang="ja-JP" altLang="da-DK" sz="1200" dirty="0" smtClean="0"/>
              <a:t>ｈ</a:t>
            </a:r>
            <a:r>
              <a:rPr lang="da-DK" altLang="ja-JP" sz="1200" dirty="0" smtClean="0"/>
              <a:t>/</a:t>
            </a:r>
            <a:r>
              <a:rPr lang="ja-JP" altLang="da-DK" sz="1200" dirty="0" smtClean="0"/>
              <a:t>年</a:t>
            </a:r>
            <a:endParaRPr lang="da-DK" altLang="ja-JP" sz="1200" dirty="0" smtClean="0"/>
          </a:p>
          <a:p>
            <a:r>
              <a:rPr lang="da-DK" sz="1200" dirty="0" smtClean="0"/>
              <a:t>Bortkøling</a:t>
            </a:r>
            <a:r>
              <a:rPr lang="da-DK" sz="1200" dirty="0"/>
              <a:t>:                       		45.000 MWh/år</a:t>
            </a:r>
            <a:r>
              <a:rPr lang="da-DK" sz="1200" dirty="0" smtClean="0"/>
              <a:t>.</a:t>
            </a:r>
            <a:r>
              <a:rPr lang="ja-JP" altLang="da-DK" sz="1200" dirty="0" smtClean="0"/>
              <a:t>　熱ロス</a:t>
            </a:r>
            <a:r>
              <a:rPr lang="da-DK" altLang="ja-JP" sz="1200" dirty="0" smtClean="0"/>
              <a:t>4</a:t>
            </a:r>
            <a:r>
              <a:rPr lang="ja-JP" altLang="da-DK" sz="1200" dirty="0" smtClean="0"/>
              <a:t>万</a:t>
            </a:r>
            <a:r>
              <a:rPr lang="da-DK" altLang="ja-JP" sz="1200" dirty="0" smtClean="0"/>
              <a:t>5</a:t>
            </a:r>
            <a:r>
              <a:rPr lang="ja-JP" altLang="da-DK" sz="1200" dirty="0" smtClean="0"/>
              <a:t>千</a:t>
            </a:r>
            <a:r>
              <a:rPr lang="da-DK" altLang="ja-JP" sz="1200" dirty="0" smtClean="0"/>
              <a:t>MW</a:t>
            </a:r>
            <a:r>
              <a:rPr lang="ja-JP" altLang="da-DK" sz="1200" dirty="0" smtClean="0"/>
              <a:t>ｈ</a:t>
            </a:r>
            <a:r>
              <a:rPr lang="da-DK" altLang="ja-JP" sz="1200" dirty="0" smtClean="0"/>
              <a:t>/</a:t>
            </a:r>
            <a:r>
              <a:rPr lang="ja-JP" altLang="da-DK" sz="1200" dirty="0" smtClean="0"/>
              <a:t>年</a:t>
            </a:r>
            <a:endParaRPr lang="da-DK" sz="1200" dirty="0"/>
          </a:p>
          <a:p>
            <a:r>
              <a:rPr lang="da-DK" sz="1200" dirty="0"/>
              <a:t>Damptryk:		</a:t>
            </a:r>
            <a:r>
              <a:rPr lang="da-DK" sz="1200" dirty="0" smtClean="0"/>
              <a:t>64 </a:t>
            </a:r>
            <a:r>
              <a:rPr lang="da-DK" sz="1200" dirty="0"/>
              <a:t>bar</a:t>
            </a:r>
            <a:r>
              <a:rPr lang="da-DK" sz="1200" dirty="0" smtClean="0"/>
              <a:t>.</a:t>
            </a:r>
            <a:r>
              <a:rPr lang="ja-JP" altLang="da-DK" sz="1200" dirty="0" smtClean="0"/>
              <a:t>　　　　　蒸気圧力　</a:t>
            </a:r>
            <a:r>
              <a:rPr lang="da-DK" altLang="ja-JP" sz="1200" dirty="0" smtClean="0"/>
              <a:t>64</a:t>
            </a:r>
            <a:r>
              <a:rPr lang="ja-JP" altLang="da-DK" sz="1200" dirty="0" smtClean="0"/>
              <a:t>バーレル</a:t>
            </a:r>
            <a:endParaRPr lang="da-DK" sz="1200" dirty="0"/>
          </a:p>
          <a:p>
            <a:r>
              <a:rPr lang="da-DK" sz="1200" dirty="0" err="1"/>
              <a:t>Damptemp</a:t>
            </a:r>
            <a:r>
              <a:rPr lang="da-DK" sz="1200" dirty="0"/>
              <a:t>.:                    		460 °C /520 °C</a:t>
            </a:r>
            <a:r>
              <a:rPr lang="da-DK" sz="1200" dirty="0" smtClean="0"/>
              <a:t>. til turbine</a:t>
            </a:r>
            <a:r>
              <a:rPr lang="ja-JP" altLang="da-DK" sz="1200" dirty="0" smtClean="0"/>
              <a:t>　タービンへの</a:t>
            </a:r>
            <a:r>
              <a:rPr lang="da-DK" sz="1200" dirty="0" smtClean="0"/>
              <a:t> </a:t>
            </a:r>
            <a:r>
              <a:rPr lang="ja-JP" altLang="da-DK" sz="1200" dirty="0" smtClean="0"/>
              <a:t>蒸気の温度　</a:t>
            </a:r>
            <a:r>
              <a:rPr lang="da-DK" altLang="ja-JP" sz="1200" dirty="0" smtClean="0"/>
              <a:t>460</a:t>
            </a:r>
            <a:r>
              <a:rPr lang="ja-JP" altLang="da-DK" sz="1200" dirty="0" smtClean="0"/>
              <a:t>℃</a:t>
            </a:r>
            <a:r>
              <a:rPr lang="da-DK" altLang="ja-JP" sz="1200" dirty="0" smtClean="0"/>
              <a:t>/520</a:t>
            </a:r>
            <a:r>
              <a:rPr lang="ja-JP" altLang="da-DK" sz="1200" dirty="0" smtClean="0"/>
              <a:t>℃</a:t>
            </a:r>
            <a:endParaRPr lang="da-DK" sz="1200" dirty="0"/>
          </a:p>
          <a:p>
            <a:endParaRPr lang="da-DK" sz="1200" dirty="0"/>
          </a:p>
          <a:p>
            <a:r>
              <a:rPr lang="da-DK" sz="1200" b="1" dirty="0"/>
              <a:t>Brændselsforbrug: </a:t>
            </a:r>
            <a:r>
              <a:rPr lang="ja-JP" altLang="da-DK" sz="1200" b="1" dirty="0" smtClean="0"/>
              <a:t>　焼却量　（年間）</a:t>
            </a:r>
            <a:endParaRPr lang="da-DK" sz="1200" b="1" dirty="0"/>
          </a:p>
          <a:p>
            <a:r>
              <a:rPr lang="da-DK" sz="1200" dirty="0" smtClean="0"/>
              <a:t>2 </a:t>
            </a:r>
            <a:r>
              <a:rPr lang="da-DK" sz="1200" dirty="0"/>
              <a:t>stk. affaldskedler:		</a:t>
            </a:r>
            <a:r>
              <a:rPr lang="da-DK" sz="1200" dirty="0" smtClean="0"/>
              <a:t>2 </a:t>
            </a:r>
            <a:r>
              <a:rPr lang="da-DK" sz="1200" dirty="0"/>
              <a:t>* 11 </a:t>
            </a:r>
            <a:r>
              <a:rPr lang="da-DK" sz="1200" dirty="0" smtClean="0"/>
              <a:t>t. affald </a:t>
            </a:r>
            <a:r>
              <a:rPr lang="da-DK" sz="1200" dirty="0"/>
              <a:t>/h</a:t>
            </a:r>
            <a:r>
              <a:rPr lang="da-DK" sz="1200" dirty="0" smtClean="0"/>
              <a:t>.</a:t>
            </a:r>
            <a:r>
              <a:rPr lang="ja-JP" altLang="da-DK" sz="1200" dirty="0" smtClean="0"/>
              <a:t>　廃棄物ボイラー</a:t>
            </a:r>
            <a:r>
              <a:rPr lang="da-DK" altLang="ja-JP" sz="1200" dirty="0" smtClean="0"/>
              <a:t>2</a:t>
            </a:r>
            <a:r>
              <a:rPr lang="ja-JP" altLang="da-DK" sz="1200" dirty="0" smtClean="0"/>
              <a:t>基</a:t>
            </a:r>
            <a:endParaRPr lang="da-DK" sz="1200" dirty="0"/>
          </a:p>
          <a:p>
            <a:r>
              <a:rPr lang="da-DK" sz="1200" dirty="0"/>
              <a:t>Affald: 			</a:t>
            </a:r>
            <a:r>
              <a:rPr lang="da-DK" sz="1200" dirty="0" smtClean="0"/>
              <a:t>180.000 t. affald/år.</a:t>
            </a:r>
            <a:r>
              <a:rPr lang="ja-JP" altLang="da-DK" sz="1200" dirty="0" smtClean="0"/>
              <a:t>　廃棄物</a:t>
            </a:r>
            <a:r>
              <a:rPr lang="da-DK" altLang="ja-JP" sz="1200" dirty="0" smtClean="0"/>
              <a:t>18</a:t>
            </a:r>
            <a:r>
              <a:rPr lang="ja-JP" altLang="da-DK" sz="1200" dirty="0" smtClean="0"/>
              <a:t>万トン</a:t>
            </a:r>
            <a:endParaRPr lang="da-DK" sz="1200" dirty="0"/>
          </a:p>
          <a:p>
            <a:r>
              <a:rPr lang="da-DK" sz="1200" dirty="0"/>
              <a:t>Slam:                    		</a:t>
            </a:r>
            <a:r>
              <a:rPr lang="da-DK" sz="1200" dirty="0" smtClean="0"/>
              <a:t>10.000 t. /år.</a:t>
            </a:r>
            <a:r>
              <a:rPr lang="ja-JP" altLang="da-DK" sz="1200" dirty="0" smtClean="0"/>
              <a:t>　　　　汚泥</a:t>
            </a:r>
            <a:r>
              <a:rPr lang="da-DK" altLang="ja-JP" sz="1200" dirty="0" smtClean="0"/>
              <a:t>1</a:t>
            </a:r>
            <a:r>
              <a:rPr lang="ja-JP" altLang="da-DK" sz="1200" dirty="0" smtClean="0"/>
              <a:t>万トン</a:t>
            </a:r>
            <a:endParaRPr lang="da-DK" sz="1200" dirty="0"/>
          </a:p>
          <a:p>
            <a:r>
              <a:rPr lang="da-DK" sz="1200" dirty="0"/>
              <a:t>2 stk. naturgas-/biogasfyrede overhedere: 	</a:t>
            </a:r>
            <a:r>
              <a:rPr lang="da-DK" sz="1200" dirty="0" smtClean="0"/>
              <a:t>0 </a:t>
            </a:r>
            <a:r>
              <a:rPr lang="da-DK" sz="1200" dirty="0" err="1"/>
              <a:t>mio</a:t>
            </a:r>
            <a:r>
              <a:rPr lang="da-DK" sz="1200" dirty="0"/>
              <a:t> Nm3/år / </a:t>
            </a:r>
            <a:r>
              <a:rPr lang="da-DK" sz="1200" dirty="0" smtClean="0"/>
              <a:t>3,5 </a:t>
            </a:r>
            <a:r>
              <a:rPr lang="da-DK" sz="1200" dirty="0" err="1"/>
              <a:t>mio</a:t>
            </a:r>
            <a:r>
              <a:rPr lang="da-DK" sz="1200" dirty="0"/>
              <a:t> Nm3/år</a:t>
            </a:r>
            <a:r>
              <a:rPr lang="da-DK" sz="1200" dirty="0" smtClean="0"/>
              <a:t>.</a:t>
            </a:r>
            <a:r>
              <a:rPr lang="ja-JP" altLang="da-DK" sz="1200" dirty="0" smtClean="0"/>
              <a:t>　天然ガス＆バイオガスボイラー（天然ガスゼロ）</a:t>
            </a:r>
            <a:r>
              <a:rPr lang="da-DK" altLang="ja-JP" sz="1200" dirty="0" smtClean="0"/>
              <a:t>350</a:t>
            </a:r>
            <a:r>
              <a:rPr lang="ja-JP" altLang="da-DK" sz="1200" dirty="0" smtClean="0"/>
              <a:t>万</a:t>
            </a:r>
            <a:r>
              <a:rPr lang="da-DK" altLang="ja-JP" sz="1200" dirty="0" smtClean="0"/>
              <a:t>Nm3</a:t>
            </a:r>
          </a:p>
          <a:p>
            <a:r>
              <a:rPr lang="da-DK" sz="1200" dirty="0" err="1" smtClean="0"/>
              <a:t>Affalds.slagge</a:t>
            </a:r>
            <a:r>
              <a:rPr lang="da-DK" sz="1200" dirty="0"/>
              <a:t>:                         	</a:t>
            </a:r>
            <a:r>
              <a:rPr lang="da-DK" sz="1200" dirty="0" smtClean="0"/>
              <a:t>36.000 </a:t>
            </a:r>
            <a:r>
              <a:rPr lang="da-DK" sz="1200" dirty="0"/>
              <a:t>tons/år</a:t>
            </a:r>
            <a:r>
              <a:rPr lang="da-DK" sz="1200" dirty="0" smtClean="0"/>
              <a:t>.</a:t>
            </a:r>
            <a:r>
              <a:rPr lang="ja-JP" altLang="da-DK" sz="1200" dirty="0" smtClean="0"/>
              <a:t>　燃え殻</a:t>
            </a:r>
            <a:r>
              <a:rPr lang="da-DK" altLang="ja-JP" sz="1200" dirty="0" smtClean="0"/>
              <a:t>3</a:t>
            </a:r>
            <a:r>
              <a:rPr lang="ja-JP" altLang="da-DK" sz="1200" dirty="0" smtClean="0"/>
              <a:t>万</a:t>
            </a:r>
            <a:r>
              <a:rPr lang="da-DK" altLang="ja-JP" sz="1200" dirty="0" smtClean="0"/>
              <a:t>6</a:t>
            </a:r>
            <a:r>
              <a:rPr lang="ja-JP" altLang="da-DK" sz="1200" dirty="0" smtClean="0"/>
              <a:t>千トン</a:t>
            </a:r>
            <a:endParaRPr lang="da-DK" altLang="ja-JP" sz="1200" dirty="0" smtClean="0"/>
          </a:p>
          <a:p>
            <a:r>
              <a:rPr lang="da-DK" sz="1200" dirty="0" err="1" smtClean="0"/>
              <a:t>Restprod</a:t>
            </a:r>
            <a:r>
              <a:rPr lang="da-DK" sz="1200" dirty="0"/>
              <a:t>.:                          	</a:t>
            </a:r>
            <a:r>
              <a:rPr lang="da-DK" sz="1200" dirty="0" smtClean="0"/>
              <a:t>3.750 </a:t>
            </a:r>
            <a:r>
              <a:rPr lang="da-DK" sz="1200" dirty="0"/>
              <a:t>tons/år. </a:t>
            </a:r>
            <a:r>
              <a:rPr lang="ja-JP" altLang="da-DK" sz="1200" dirty="0" smtClean="0"/>
              <a:t>　残さ</a:t>
            </a:r>
            <a:r>
              <a:rPr lang="da-DK" altLang="ja-JP" sz="1200" dirty="0" smtClean="0"/>
              <a:t>3,750</a:t>
            </a:r>
            <a:r>
              <a:rPr lang="ja-JP" altLang="da-DK" sz="1200" dirty="0" smtClean="0"/>
              <a:t>ドン</a:t>
            </a:r>
            <a:endParaRPr lang="da-DK" sz="1200" dirty="0"/>
          </a:p>
          <a:p>
            <a:r>
              <a:rPr lang="da-DK" sz="1200" dirty="0" smtClean="0"/>
              <a:t>1 </a:t>
            </a:r>
            <a:r>
              <a:rPr lang="da-DK" sz="1200" dirty="0"/>
              <a:t>stk. halm-/</a:t>
            </a:r>
            <a:r>
              <a:rPr lang="da-DK" sz="1200" dirty="0" err="1"/>
              <a:t>flislinie</a:t>
            </a:r>
            <a:r>
              <a:rPr lang="da-DK" sz="1200" dirty="0"/>
              <a:t>:		</a:t>
            </a:r>
            <a:r>
              <a:rPr lang="da-DK" sz="1200" dirty="0" smtClean="0"/>
              <a:t>8/7 </a:t>
            </a:r>
            <a:r>
              <a:rPr lang="da-DK" sz="1200" dirty="0"/>
              <a:t>t/h</a:t>
            </a:r>
            <a:r>
              <a:rPr lang="da-DK" sz="1200" dirty="0" smtClean="0"/>
              <a:t>.</a:t>
            </a:r>
            <a:r>
              <a:rPr lang="ja-JP" altLang="da-DK" sz="1200" dirty="0" smtClean="0"/>
              <a:t>　麦藁＆ウッドチップボイラー　</a:t>
            </a:r>
            <a:r>
              <a:rPr lang="da-DK" altLang="ja-JP" sz="1200" dirty="0" smtClean="0"/>
              <a:t>8</a:t>
            </a:r>
            <a:r>
              <a:rPr lang="ja-JP" altLang="da-DK" sz="1200" dirty="0" smtClean="0"/>
              <a:t>トンと</a:t>
            </a:r>
            <a:r>
              <a:rPr lang="da-DK" altLang="ja-JP" sz="1200" dirty="0" smtClean="0"/>
              <a:t>7</a:t>
            </a:r>
            <a:r>
              <a:rPr lang="ja-JP" altLang="da-DK" sz="1200" dirty="0" smtClean="0"/>
              <a:t>トン</a:t>
            </a:r>
            <a:r>
              <a:rPr lang="da-DK" altLang="ja-JP" sz="1200" dirty="0" smtClean="0"/>
              <a:t>/</a:t>
            </a:r>
            <a:r>
              <a:rPr lang="ja-JP" altLang="da-DK" sz="1200" dirty="0" smtClean="0"/>
              <a:t>毎時</a:t>
            </a:r>
            <a:endParaRPr lang="da-DK" sz="1200" dirty="0"/>
          </a:p>
          <a:p>
            <a:r>
              <a:rPr lang="da-DK" sz="1200" dirty="0"/>
              <a:t>Træflis: 			</a:t>
            </a:r>
            <a:r>
              <a:rPr lang="da-DK" sz="1200" dirty="0" smtClean="0"/>
              <a:t>26.000 t. flis/år.</a:t>
            </a:r>
            <a:r>
              <a:rPr lang="ja-JP" altLang="da-DK" sz="1200" dirty="0" smtClean="0"/>
              <a:t>　ウッド・チップ　</a:t>
            </a:r>
            <a:r>
              <a:rPr lang="da-DK" altLang="ja-JP" sz="1200" dirty="0" smtClean="0"/>
              <a:t>2</a:t>
            </a:r>
            <a:r>
              <a:rPr lang="ja-JP" altLang="da-DK" sz="1200" dirty="0" smtClean="0"/>
              <a:t>万</a:t>
            </a:r>
            <a:r>
              <a:rPr lang="da-DK" altLang="ja-JP" sz="1200" dirty="0" smtClean="0"/>
              <a:t>6</a:t>
            </a:r>
            <a:r>
              <a:rPr lang="ja-JP" altLang="da-DK" sz="1200" dirty="0" smtClean="0"/>
              <a:t>千トン</a:t>
            </a:r>
            <a:r>
              <a:rPr lang="da-DK" altLang="ja-JP" sz="1200" dirty="0" smtClean="0"/>
              <a:t>/</a:t>
            </a:r>
            <a:r>
              <a:rPr lang="ja-JP" altLang="da-DK" sz="1200" dirty="0" smtClean="0"/>
              <a:t>年</a:t>
            </a:r>
            <a:endParaRPr lang="da-DK" sz="1200" dirty="0"/>
          </a:p>
          <a:p>
            <a:r>
              <a:rPr lang="da-DK" sz="1200" dirty="0"/>
              <a:t>Halm: 			</a:t>
            </a:r>
            <a:r>
              <a:rPr lang="da-DK" sz="1200" dirty="0" smtClean="0"/>
              <a:t>34.000 t. halm/år.</a:t>
            </a:r>
            <a:r>
              <a:rPr lang="ja-JP" altLang="da-DK" sz="1200" dirty="0" smtClean="0"/>
              <a:t>　麦藁　</a:t>
            </a:r>
            <a:r>
              <a:rPr lang="da-DK" altLang="ja-JP" sz="1200" dirty="0" smtClean="0"/>
              <a:t>3</a:t>
            </a:r>
            <a:r>
              <a:rPr lang="ja-JP" altLang="da-DK" sz="1200" dirty="0" smtClean="0"/>
              <a:t>万</a:t>
            </a:r>
            <a:r>
              <a:rPr lang="da-DK" altLang="ja-JP" sz="1200" dirty="0" smtClean="0"/>
              <a:t>4</a:t>
            </a:r>
            <a:r>
              <a:rPr lang="ja-JP" altLang="da-DK" sz="1200" dirty="0" smtClean="0"/>
              <a:t>千トン</a:t>
            </a:r>
            <a:r>
              <a:rPr lang="da-DK" altLang="ja-JP" sz="1200" dirty="0" smtClean="0"/>
              <a:t>/</a:t>
            </a:r>
            <a:r>
              <a:rPr lang="ja-JP" altLang="da-DK" sz="1200" dirty="0" smtClean="0"/>
              <a:t>年</a:t>
            </a:r>
            <a:endParaRPr lang="da-DK" sz="1200" dirty="0"/>
          </a:p>
          <a:p>
            <a:r>
              <a:rPr lang="da-DK" sz="1200" dirty="0"/>
              <a:t>Andre biobrændsler:    		</a:t>
            </a:r>
            <a:r>
              <a:rPr lang="da-DK" sz="1200" dirty="0" smtClean="0"/>
              <a:t>3.000 t. /år.</a:t>
            </a:r>
            <a:r>
              <a:rPr lang="ja-JP" altLang="da-DK" sz="1200" dirty="0" smtClean="0"/>
              <a:t>　　　　その他のバイオマス　</a:t>
            </a:r>
            <a:r>
              <a:rPr lang="da-DK" altLang="ja-JP" sz="1200" dirty="0" smtClean="0"/>
              <a:t>3</a:t>
            </a:r>
            <a:r>
              <a:rPr lang="ja-JP" altLang="da-DK" sz="1200" dirty="0" smtClean="0"/>
              <a:t>千トン</a:t>
            </a:r>
            <a:r>
              <a:rPr lang="da-DK" altLang="ja-JP" sz="1200" dirty="0" smtClean="0"/>
              <a:t>/</a:t>
            </a:r>
            <a:r>
              <a:rPr lang="ja-JP" altLang="da-DK" sz="1200" dirty="0"/>
              <a:t>年</a:t>
            </a:r>
            <a:endParaRPr lang="da-DK" sz="1200" dirty="0"/>
          </a:p>
          <a:p>
            <a:r>
              <a:rPr lang="da-DK" sz="1200" dirty="0"/>
              <a:t>Halm-/</a:t>
            </a:r>
            <a:r>
              <a:rPr lang="da-DK" sz="1200" dirty="0" err="1"/>
              <a:t>flisslagge</a:t>
            </a:r>
            <a:r>
              <a:rPr lang="da-DK" sz="1200" dirty="0"/>
              <a:t>:               		</a:t>
            </a:r>
            <a:r>
              <a:rPr lang="da-DK" sz="1200" dirty="0" smtClean="0"/>
              <a:t>1.666 t. /år.</a:t>
            </a:r>
            <a:r>
              <a:rPr lang="ja-JP" altLang="da-DK" sz="1200" dirty="0" smtClean="0"/>
              <a:t>　　　麦藁とウッド・チップ燃え殻　</a:t>
            </a:r>
            <a:r>
              <a:rPr lang="da-DK" altLang="ja-JP" sz="1200" dirty="0" smtClean="0"/>
              <a:t>1,666</a:t>
            </a:r>
            <a:r>
              <a:rPr lang="ja-JP" altLang="da-DK" sz="1200" dirty="0" smtClean="0"/>
              <a:t>トン</a:t>
            </a:r>
            <a:r>
              <a:rPr lang="da-DK" altLang="ja-JP" sz="1200" dirty="0" smtClean="0"/>
              <a:t>/</a:t>
            </a:r>
            <a:r>
              <a:rPr lang="ja-JP" altLang="da-DK" sz="1200" dirty="0" smtClean="0"/>
              <a:t>年</a:t>
            </a:r>
            <a:endParaRPr lang="da-DK" sz="1200" dirty="0"/>
          </a:p>
          <a:p>
            <a:r>
              <a:rPr lang="da-DK" sz="1200" dirty="0"/>
              <a:t>Halm-/</a:t>
            </a:r>
            <a:r>
              <a:rPr lang="da-DK" sz="1200" dirty="0" err="1"/>
              <a:t>flisaske</a:t>
            </a:r>
            <a:r>
              <a:rPr lang="da-DK" sz="1200" dirty="0"/>
              <a:t>:                  		</a:t>
            </a:r>
            <a:r>
              <a:rPr lang="da-DK" sz="1200" dirty="0" smtClean="0"/>
              <a:t>627 </a:t>
            </a:r>
            <a:r>
              <a:rPr lang="da-DK" sz="1200" dirty="0"/>
              <a:t>tons/år. </a:t>
            </a:r>
            <a:r>
              <a:rPr lang="ja-JP" altLang="da-DK" sz="1200" dirty="0" smtClean="0"/>
              <a:t>　　　麦藁とウッド・チップの灰　</a:t>
            </a:r>
            <a:r>
              <a:rPr lang="da-DK" altLang="ja-JP" sz="1200" dirty="0" smtClean="0"/>
              <a:t>627</a:t>
            </a:r>
            <a:r>
              <a:rPr lang="ja-JP" altLang="da-DK" sz="1200" dirty="0" smtClean="0"/>
              <a:t>トン</a:t>
            </a:r>
            <a:r>
              <a:rPr lang="da-DK" altLang="ja-JP" sz="1200" dirty="0" smtClean="0"/>
              <a:t>/</a:t>
            </a:r>
            <a:r>
              <a:rPr lang="ja-JP" altLang="da-DK" sz="1200" dirty="0" smtClean="0"/>
              <a:t>年</a:t>
            </a:r>
            <a:endParaRPr lang="da-DK" sz="1200" dirty="0"/>
          </a:p>
        </p:txBody>
      </p:sp>
      <p:sp>
        <p:nvSpPr>
          <p:cNvPr id="4" name="Pladsholder til dato 3"/>
          <p:cNvSpPr>
            <a:spLocks noGrp="1"/>
          </p:cNvSpPr>
          <p:nvPr>
            <p:ph type="dt" sz="half" idx="2"/>
          </p:nvPr>
        </p:nvSpPr>
        <p:spPr/>
        <p:txBody>
          <a:bodyPr/>
          <a:lstStyle/>
          <a:p>
            <a:r>
              <a:rPr lang="da-DK" dirty="0" smtClean="0"/>
              <a:t>10-02-2016</a:t>
            </a:r>
            <a:endParaRPr lang="da-DK" dirty="0"/>
          </a:p>
        </p:txBody>
      </p:sp>
      <p:sp>
        <p:nvSpPr>
          <p:cNvPr id="6" name="Pladsholder til tekst 5"/>
          <p:cNvSpPr>
            <a:spLocks noGrp="1"/>
          </p:cNvSpPr>
          <p:nvPr>
            <p:ph type="body" sz="quarter" idx="10"/>
          </p:nvPr>
        </p:nvSpPr>
        <p:spPr/>
        <p:txBody>
          <a:bodyPr/>
          <a:lstStyle/>
          <a:p>
            <a:pPr algn="ctr"/>
            <a:r>
              <a:rPr lang="da-DK" sz="2000" b="1" dirty="0" smtClean="0">
                <a:solidFill>
                  <a:schemeClr val="tx1"/>
                </a:solidFill>
              </a:rPr>
              <a:t>Teknisk Data</a:t>
            </a:r>
            <a:endParaRPr lang="da-DK" sz="2000" b="1" dirty="0">
              <a:solidFill>
                <a:schemeClr val="tx1"/>
              </a:solidFill>
            </a:endParaRPr>
          </a:p>
        </p:txBody>
      </p:sp>
    </p:spTree>
    <p:extLst>
      <p:ext uri="{BB962C8B-B14F-4D97-AF65-F5344CB8AC3E}">
        <p14:creationId xmlns:p14="http://schemas.microsoft.com/office/powerpoint/2010/main" val="3073811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normAutofit/>
          </a:bodyPr>
          <a:lstStyle/>
          <a:p>
            <a:r>
              <a:rPr lang="da-DK" sz="1200" b="1" dirty="0" smtClean="0"/>
              <a:t>Dampturbine </a:t>
            </a:r>
            <a:r>
              <a:rPr lang="ja-JP" altLang="da-DK" sz="1200" b="1" dirty="0" smtClean="0"/>
              <a:t>蒸気タービン</a:t>
            </a:r>
            <a:endParaRPr lang="da-DK" sz="1200" dirty="0"/>
          </a:p>
          <a:p>
            <a:r>
              <a:rPr lang="da-DK" sz="1200" dirty="0" smtClean="0"/>
              <a:t>             1 </a:t>
            </a:r>
            <a:r>
              <a:rPr lang="da-DK" sz="1200" dirty="0" err="1"/>
              <a:t>stk.modtryksturbine</a:t>
            </a:r>
            <a:r>
              <a:rPr lang="da-DK" sz="1200" dirty="0"/>
              <a:t>, fabrikat: W.H. Allen, UK.  </a:t>
            </a:r>
            <a:r>
              <a:rPr lang="ja-JP" altLang="da-DK" sz="1200" dirty="0" smtClean="0"/>
              <a:t>英国製品</a:t>
            </a:r>
            <a:r>
              <a:rPr lang="da-DK" altLang="ja-JP" sz="1200" dirty="0" smtClean="0"/>
              <a:t>1</a:t>
            </a:r>
            <a:r>
              <a:rPr lang="ja-JP" altLang="da-DK" sz="1200" dirty="0" smtClean="0"/>
              <a:t>基</a:t>
            </a:r>
            <a:endParaRPr lang="da-DK" sz="1200" dirty="0"/>
          </a:p>
          <a:p>
            <a:r>
              <a:rPr lang="da-DK" sz="1200" dirty="0"/>
              <a:t>	</a:t>
            </a:r>
            <a:r>
              <a:rPr lang="da-DK" sz="1200" dirty="0" smtClean="0"/>
              <a:t>Omdrejningstal </a:t>
            </a:r>
            <a:r>
              <a:rPr lang="da-DK" sz="1200" dirty="0"/>
              <a:t>6600 </a:t>
            </a:r>
            <a:r>
              <a:rPr lang="da-DK" sz="1200" dirty="0" err="1"/>
              <a:t>omdr</a:t>
            </a:r>
            <a:r>
              <a:rPr lang="da-DK" sz="1200" dirty="0"/>
              <a:t>./</a:t>
            </a:r>
            <a:r>
              <a:rPr lang="da-DK" sz="1200" dirty="0" smtClean="0"/>
              <a:t>min</a:t>
            </a:r>
            <a:r>
              <a:rPr lang="ja-JP" altLang="da-DK" sz="1200" dirty="0" smtClean="0"/>
              <a:t>　回転数</a:t>
            </a:r>
            <a:r>
              <a:rPr lang="da-DK" altLang="ja-JP" sz="1200" dirty="0" smtClean="0"/>
              <a:t>6600</a:t>
            </a:r>
            <a:r>
              <a:rPr lang="ja-JP" altLang="da-DK" sz="1200" dirty="0" smtClean="0"/>
              <a:t>回転</a:t>
            </a:r>
            <a:r>
              <a:rPr lang="da-DK" altLang="ja-JP" sz="1200" dirty="0" smtClean="0"/>
              <a:t>/</a:t>
            </a:r>
            <a:r>
              <a:rPr lang="ja-JP" altLang="da-DK" sz="1200" dirty="0" smtClean="0"/>
              <a:t>毎分</a:t>
            </a:r>
            <a:endParaRPr lang="da-DK" sz="1200" dirty="0"/>
          </a:p>
          <a:p>
            <a:r>
              <a:rPr lang="da-DK" sz="1200" dirty="0"/>
              <a:t>	</a:t>
            </a:r>
            <a:r>
              <a:rPr lang="da-DK" sz="1200" b="1" dirty="0"/>
              <a:t>Gear turbine</a:t>
            </a:r>
            <a:r>
              <a:rPr lang="da-DK" sz="1200" b="1" dirty="0" smtClean="0"/>
              <a:t>:</a:t>
            </a:r>
            <a:r>
              <a:rPr lang="ja-JP" altLang="da-DK" sz="1200" b="1" dirty="0" smtClean="0"/>
              <a:t>　増速機</a:t>
            </a:r>
            <a:endParaRPr lang="da-DK" sz="1200" b="1" dirty="0"/>
          </a:p>
          <a:p>
            <a:r>
              <a:rPr lang="da-DK" sz="1200" dirty="0"/>
              <a:t>	1 stk., fabrikat: W.H. Allen UK, planetgear</a:t>
            </a:r>
            <a:r>
              <a:rPr lang="da-DK" sz="1200" dirty="0" smtClean="0"/>
              <a:t>.</a:t>
            </a:r>
            <a:r>
              <a:rPr lang="ja-JP" altLang="da-DK" sz="1200" dirty="0" smtClean="0"/>
              <a:t>　遊星増速機１基</a:t>
            </a:r>
            <a:endParaRPr lang="da-DK" sz="1200" dirty="0"/>
          </a:p>
          <a:p>
            <a:r>
              <a:rPr lang="da-DK" sz="1200" dirty="0"/>
              <a:t>	</a:t>
            </a:r>
            <a:r>
              <a:rPr lang="da-DK" sz="1200" dirty="0" smtClean="0"/>
              <a:t>Omsætningsforhold </a:t>
            </a:r>
            <a:r>
              <a:rPr lang="da-DK" sz="1200" dirty="0"/>
              <a:t>6600 / </a:t>
            </a:r>
            <a:r>
              <a:rPr lang="da-DK" sz="1200" dirty="0" smtClean="0"/>
              <a:t>1500</a:t>
            </a:r>
            <a:r>
              <a:rPr lang="ja-JP" altLang="da-DK" sz="1200" dirty="0" smtClean="0"/>
              <a:t>　　　増速比 </a:t>
            </a:r>
            <a:r>
              <a:rPr lang="da-DK" altLang="ja-JP" sz="1200" dirty="0" smtClean="0"/>
              <a:t>6600/1500 </a:t>
            </a:r>
            <a:endParaRPr lang="da-DK" sz="1200" dirty="0"/>
          </a:p>
          <a:p>
            <a:r>
              <a:rPr lang="da-DK" sz="1200" dirty="0"/>
              <a:t>	</a:t>
            </a:r>
            <a:r>
              <a:rPr lang="da-DK" sz="1200" dirty="0" smtClean="0"/>
              <a:t>Køling </a:t>
            </a:r>
            <a:r>
              <a:rPr lang="da-DK" sz="1200" dirty="0"/>
              <a:t>Olie / </a:t>
            </a:r>
            <a:r>
              <a:rPr lang="da-DK" sz="1200" dirty="0" smtClean="0"/>
              <a:t>vand</a:t>
            </a:r>
            <a:r>
              <a:rPr lang="ja-JP" altLang="da-DK" sz="1200" dirty="0" smtClean="0"/>
              <a:t>　　　　　　　　　　冷却油</a:t>
            </a:r>
            <a:r>
              <a:rPr lang="da-DK" altLang="ja-JP" sz="1200" dirty="0" smtClean="0"/>
              <a:t>/</a:t>
            </a:r>
            <a:r>
              <a:rPr lang="ja-JP" altLang="da-DK" sz="1200" dirty="0" smtClean="0"/>
              <a:t>水</a:t>
            </a:r>
            <a:endParaRPr lang="da-DK" sz="1200" dirty="0" smtClean="0"/>
          </a:p>
          <a:p>
            <a:pPr marL="0" indent="0">
              <a:buNone/>
            </a:pPr>
            <a:endParaRPr lang="da-DK" sz="1200" dirty="0"/>
          </a:p>
          <a:p>
            <a:r>
              <a:rPr lang="da-DK" sz="1200" b="1" dirty="0" smtClean="0"/>
              <a:t>Generator – </a:t>
            </a:r>
            <a:r>
              <a:rPr lang="da-DK" sz="1200" b="1" dirty="0" err="1" smtClean="0"/>
              <a:t>Elanlæg</a:t>
            </a:r>
            <a:r>
              <a:rPr lang="ja-JP" altLang="da-DK" sz="1200" b="1" dirty="0" smtClean="0"/>
              <a:t>　発電機</a:t>
            </a:r>
            <a:endParaRPr lang="da-DK" sz="1200" dirty="0"/>
          </a:p>
          <a:p>
            <a:r>
              <a:rPr lang="da-DK" sz="1200" dirty="0"/>
              <a:t>	1 stk., fabrikat: GEC </a:t>
            </a:r>
            <a:r>
              <a:rPr lang="da-DK" sz="1200" dirty="0" smtClean="0"/>
              <a:t>Alstrøm.</a:t>
            </a:r>
            <a:r>
              <a:rPr lang="ja-JP" altLang="da-DK" sz="1200" dirty="0" smtClean="0"/>
              <a:t>　</a:t>
            </a:r>
            <a:r>
              <a:rPr lang="da-DK" altLang="ja-JP" sz="1200" dirty="0" smtClean="0"/>
              <a:t>1</a:t>
            </a:r>
            <a:r>
              <a:rPr lang="ja-JP" altLang="da-DK" sz="1200" dirty="0" smtClean="0"/>
              <a:t>台</a:t>
            </a:r>
            <a:endParaRPr lang="da-DK" altLang="ja-JP" sz="1200" dirty="0" smtClean="0"/>
          </a:p>
          <a:p>
            <a:r>
              <a:rPr lang="da-DK" sz="1200" dirty="0"/>
              <a:t>	</a:t>
            </a:r>
            <a:r>
              <a:rPr lang="da-DK" sz="1200" dirty="0" smtClean="0"/>
              <a:t>Omdrejningstal </a:t>
            </a:r>
            <a:r>
              <a:rPr lang="da-DK" sz="1200" dirty="0"/>
              <a:t>1500 </a:t>
            </a:r>
            <a:r>
              <a:rPr lang="da-DK" sz="1200" dirty="0" err="1"/>
              <a:t>omdr</a:t>
            </a:r>
            <a:r>
              <a:rPr lang="da-DK" sz="1200" dirty="0"/>
              <a:t>./</a:t>
            </a:r>
            <a:r>
              <a:rPr lang="da-DK" sz="1200" dirty="0" smtClean="0"/>
              <a:t>min</a:t>
            </a:r>
            <a:r>
              <a:rPr lang="ja-JP" altLang="da-DK" sz="1200" dirty="0" smtClean="0"/>
              <a:t>　回転数</a:t>
            </a:r>
            <a:r>
              <a:rPr lang="da-DK" altLang="ja-JP" sz="1200" dirty="0" smtClean="0"/>
              <a:t>1500/</a:t>
            </a:r>
            <a:r>
              <a:rPr lang="ja-JP" altLang="da-DK" sz="1200" dirty="0" smtClean="0"/>
              <a:t>毎分</a:t>
            </a:r>
            <a:endParaRPr lang="da-DK" sz="1200" dirty="0"/>
          </a:p>
          <a:p>
            <a:r>
              <a:rPr lang="da-DK" sz="1200" dirty="0"/>
              <a:t>	</a:t>
            </a:r>
            <a:r>
              <a:rPr lang="da-DK" sz="1200" dirty="0" smtClean="0"/>
              <a:t>Generatorspænding </a:t>
            </a:r>
            <a:r>
              <a:rPr lang="da-DK" sz="1200" dirty="0"/>
              <a:t>10,5 </a:t>
            </a:r>
            <a:r>
              <a:rPr lang="da-DK" sz="1200" dirty="0" smtClean="0"/>
              <a:t>kV</a:t>
            </a:r>
            <a:r>
              <a:rPr lang="ja-JP" altLang="da-DK" sz="1200" dirty="0" smtClean="0"/>
              <a:t>　発電機電圧</a:t>
            </a:r>
            <a:r>
              <a:rPr lang="da-DK" altLang="ja-JP" sz="1200" dirty="0" smtClean="0"/>
              <a:t>10.5</a:t>
            </a:r>
            <a:r>
              <a:rPr lang="ja-JP" altLang="da-DK" sz="1200" dirty="0" smtClean="0"/>
              <a:t>ｋ</a:t>
            </a:r>
            <a:r>
              <a:rPr lang="da-DK" altLang="ja-JP" sz="1200" dirty="0" smtClean="0"/>
              <a:t>V</a:t>
            </a:r>
            <a:endParaRPr lang="da-DK" sz="1200" dirty="0"/>
          </a:p>
          <a:p>
            <a:r>
              <a:rPr lang="da-DK" sz="1200" dirty="0"/>
              <a:t>	</a:t>
            </a:r>
            <a:r>
              <a:rPr lang="da-DK" sz="1200" dirty="0" smtClean="0"/>
              <a:t>Effekt </a:t>
            </a:r>
            <a:r>
              <a:rPr lang="da-DK" sz="1200" dirty="0"/>
              <a:t>35.812 </a:t>
            </a:r>
            <a:r>
              <a:rPr lang="da-DK" sz="1200" dirty="0" err="1" smtClean="0"/>
              <a:t>kVA</a:t>
            </a:r>
            <a:r>
              <a:rPr lang="ja-JP" altLang="da-DK" sz="1200" dirty="0" smtClean="0"/>
              <a:t>　　出力</a:t>
            </a:r>
            <a:r>
              <a:rPr lang="da-DK" altLang="ja-JP" sz="1200" dirty="0" smtClean="0"/>
              <a:t>35,812</a:t>
            </a:r>
            <a:r>
              <a:rPr lang="ja-JP" altLang="da-DK" sz="1200" dirty="0" smtClean="0"/>
              <a:t>ｋ</a:t>
            </a:r>
            <a:r>
              <a:rPr lang="da-DK" altLang="ja-JP" sz="1200" dirty="0" smtClean="0"/>
              <a:t>VA</a:t>
            </a:r>
            <a:endParaRPr lang="da-DK" sz="1200" dirty="0"/>
          </a:p>
          <a:p>
            <a:r>
              <a:rPr lang="da-DK" sz="1200" dirty="0"/>
              <a:t>	</a:t>
            </a:r>
            <a:r>
              <a:rPr lang="da-DK" sz="1200" dirty="0" smtClean="0"/>
              <a:t>Køling Luft/vand</a:t>
            </a:r>
            <a:r>
              <a:rPr lang="ja-JP" altLang="da-DK" sz="1200" dirty="0" smtClean="0"/>
              <a:t>　　　冷却　空冷</a:t>
            </a:r>
            <a:r>
              <a:rPr lang="da-DK" altLang="ja-JP" sz="1200" dirty="0" smtClean="0"/>
              <a:t>/</a:t>
            </a:r>
            <a:r>
              <a:rPr lang="ja-JP" altLang="da-DK" sz="1200" dirty="0" smtClean="0"/>
              <a:t>水</a:t>
            </a:r>
            <a:endParaRPr lang="da-DK" sz="1200" dirty="0"/>
          </a:p>
        </p:txBody>
      </p:sp>
      <p:sp>
        <p:nvSpPr>
          <p:cNvPr id="4" name="Pladsholder til dato 3"/>
          <p:cNvSpPr>
            <a:spLocks noGrp="1"/>
          </p:cNvSpPr>
          <p:nvPr>
            <p:ph type="dt" sz="half" idx="2"/>
          </p:nvPr>
        </p:nvSpPr>
        <p:spPr/>
        <p:txBody>
          <a:bodyPr/>
          <a:lstStyle/>
          <a:p>
            <a:r>
              <a:rPr lang="da-DK" dirty="0" smtClean="0"/>
              <a:t>10-02-2016</a:t>
            </a:r>
            <a:endParaRPr lang="da-DK" dirty="0"/>
          </a:p>
        </p:txBody>
      </p:sp>
      <p:sp>
        <p:nvSpPr>
          <p:cNvPr id="5" name="Pladsholder til sidefod 4"/>
          <p:cNvSpPr>
            <a:spLocks noGrp="1"/>
          </p:cNvSpPr>
          <p:nvPr>
            <p:ph type="ftr" sz="quarter" idx="3"/>
          </p:nvPr>
        </p:nvSpPr>
        <p:spPr/>
        <p:txBody>
          <a:bodyPr/>
          <a:lstStyle/>
          <a:p>
            <a:pPr algn="r"/>
            <a:endParaRPr lang="da-DK" dirty="0"/>
          </a:p>
        </p:txBody>
      </p:sp>
      <p:sp>
        <p:nvSpPr>
          <p:cNvPr id="6" name="Pladsholder til tekst 5"/>
          <p:cNvSpPr>
            <a:spLocks noGrp="1"/>
          </p:cNvSpPr>
          <p:nvPr>
            <p:ph type="body" sz="quarter" idx="10"/>
          </p:nvPr>
        </p:nvSpPr>
        <p:spPr/>
        <p:txBody>
          <a:bodyPr/>
          <a:lstStyle/>
          <a:p>
            <a:pPr algn="ctr"/>
            <a:r>
              <a:rPr lang="da-DK" sz="2000" b="1" dirty="0" smtClean="0">
                <a:solidFill>
                  <a:schemeClr val="tx1"/>
                </a:solidFill>
              </a:rPr>
              <a:t>Teknisk Data</a:t>
            </a:r>
            <a:endParaRPr lang="da-DK" sz="2000" b="1" dirty="0">
              <a:solidFill>
                <a:schemeClr val="tx1"/>
              </a:solidFill>
            </a:endParaRPr>
          </a:p>
        </p:txBody>
      </p:sp>
    </p:spTree>
    <p:extLst>
      <p:ext uri="{BB962C8B-B14F-4D97-AF65-F5344CB8AC3E}">
        <p14:creationId xmlns:p14="http://schemas.microsoft.com/office/powerpoint/2010/main" val="4165431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normAutofit/>
          </a:bodyPr>
          <a:lstStyle/>
          <a:p>
            <a:r>
              <a:rPr lang="da-DK" sz="1200" b="1" dirty="0" smtClean="0"/>
              <a:t>Fjernvarmeanlæg </a:t>
            </a:r>
            <a:r>
              <a:rPr lang="ja-JP" altLang="da-DK" sz="1200" b="1" dirty="0" smtClean="0"/>
              <a:t>地域暖房装置</a:t>
            </a:r>
            <a:endParaRPr lang="da-DK" sz="1200" dirty="0"/>
          </a:p>
          <a:p>
            <a:r>
              <a:rPr lang="da-DK" sz="1200" dirty="0"/>
              <a:t>	Anlægget består af 2 varmeveksler samt en akkumulatortank med pumper m.m</a:t>
            </a:r>
            <a:r>
              <a:rPr lang="da-DK" sz="1200" dirty="0" smtClean="0"/>
              <a:t>.</a:t>
            </a:r>
            <a:r>
              <a:rPr lang="ja-JP" altLang="da-DK" sz="1200" dirty="0" smtClean="0"/>
              <a:t>　</a:t>
            </a:r>
            <a:endParaRPr lang="da-DK" altLang="ja-JP" sz="1200" dirty="0" smtClean="0"/>
          </a:p>
          <a:p>
            <a:pPr marL="0" indent="0">
              <a:buNone/>
            </a:pPr>
            <a:r>
              <a:rPr lang="ja-JP" altLang="da-DK" sz="1200" dirty="0" smtClean="0"/>
              <a:t>　　　　　　発電所には熱交換器</a:t>
            </a:r>
            <a:r>
              <a:rPr lang="da-DK" altLang="ja-JP" sz="1200" dirty="0" smtClean="0"/>
              <a:t>2</a:t>
            </a:r>
            <a:r>
              <a:rPr lang="ja-JP" altLang="da-DK" sz="1200" dirty="0" smtClean="0"/>
              <a:t>基、ポンプ付き温水タンク</a:t>
            </a:r>
            <a:endParaRPr lang="da-DK" altLang="ja-JP" sz="1200" dirty="0" smtClean="0"/>
          </a:p>
          <a:p>
            <a:pPr marL="0" indent="0">
              <a:buNone/>
            </a:pPr>
            <a:r>
              <a:rPr lang="da-DK" sz="1200" dirty="0"/>
              <a:t>	</a:t>
            </a:r>
            <a:r>
              <a:rPr lang="da-DK" sz="1200" b="1" dirty="0"/>
              <a:t>Fjernvarmeveksler</a:t>
            </a:r>
            <a:r>
              <a:rPr lang="da-DK" sz="1200" b="1" dirty="0" smtClean="0"/>
              <a:t>:</a:t>
            </a:r>
            <a:r>
              <a:rPr lang="ja-JP" altLang="da-DK" sz="1200" b="1" dirty="0" smtClean="0"/>
              <a:t>　地域暖房交換機</a:t>
            </a:r>
            <a:endParaRPr lang="da-DK" altLang="ja-JP" sz="1200" b="1" dirty="0" smtClean="0"/>
          </a:p>
          <a:p>
            <a:pPr marL="0" indent="0">
              <a:buNone/>
            </a:pPr>
            <a:r>
              <a:rPr lang="da-DK" sz="1200" dirty="0"/>
              <a:t>	2 stk., fabrikat: Graham Ltd. UK/SM</a:t>
            </a:r>
            <a:r>
              <a:rPr lang="da-DK" sz="1200" dirty="0" smtClean="0"/>
              <a:t>.</a:t>
            </a:r>
            <a:r>
              <a:rPr lang="ja-JP" altLang="da-DK" sz="1200" dirty="0" smtClean="0"/>
              <a:t>　英国製　</a:t>
            </a:r>
            <a:r>
              <a:rPr lang="da-DK" altLang="ja-JP" sz="1200" dirty="0" smtClean="0"/>
              <a:t>2</a:t>
            </a:r>
            <a:r>
              <a:rPr lang="ja-JP" altLang="da-DK" sz="1200" dirty="0" smtClean="0"/>
              <a:t>セット　</a:t>
            </a:r>
            <a:endParaRPr lang="da-DK" sz="1200" dirty="0"/>
          </a:p>
          <a:p>
            <a:r>
              <a:rPr lang="da-DK" sz="1200" dirty="0"/>
              <a:t>	</a:t>
            </a:r>
            <a:r>
              <a:rPr lang="da-DK" sz="1200" dirty="0" smtClean="0"/>
              <a:t>Effekt </a:t>
            </a:r>
            <a:r>
              <a:rPr lang="da-DK" sz="1200" dirty="0"/>
              <a:t>pr. stk. 33,5 </a:t>
            </a:r>
            <a:r>
              <a:rPr lang="da-DK" sz="1200" dirty="0" smtClean="0"/>
              <a:t>MJ/s</a:t>
            </a:r>
            <a:r>
              <a:rPr lang="ja-JP" altLang="da-DK" sz="1200" dirty="0" smtClean="0"/>
              <a:t>　出力各</a:t>
            </a:r>
            <a:r>
              <a:rPr lang="da-DK" altLang="ja-JP" sz="1200" dirty="0" smtClean="0"/>
              <a:t>33.5MJ/</a:t>
            </a:r>
            <a:r>
              <a:rPr lang="ja-JP" altLang="da-DK" sz="1200" dirty="0" smtClean="0"/>
              <a:t>秒</a:t>
            </a:r>
            <a:endParaRPr lang="da-DK" sz="1200" dirty="0"/>
          </a:p>
          <a:p>
            <a:endParaRPr lang="da-DK" sz="1200" dirty="0" smtClean="0"/>
          </a:p>
          <a:p>
            <a:r>
              <a:rPr lang="da-DK" sz="1200" b="1" dirty="0" smtClean="0"/>
              <a:t>Varmeakkumulator</a:t>
            </a:r>
            <a:r>
              <a:rPr lang="ja-JP" altLang="da-DK" sz="1200" b="1" dirty="0" smtClean="0"/>
              <a:t>　温水タンク</a:t>
            </a:r>
            <a:endParaRPr lang="da-DK" sz="1200" b="1" dirty="0"/>
          </a:p>
          <a:p>
            <a:r>
              <a:rPr lang="da-DK" sz="1200" dirty="0"/>
              <a:t>	1 stk. fabrikat: Jørgen Bladt, Aalborg. Tank med damppude</a:t>
            </a:r>
            <a:r>
              <a:rPr lang="da-DK" sz="1200" dirty="0" smtClean="0"/>
              <a:t>.</a:t>
            </a:r>
            <a:r>
              <a:rPr lang="ja-JP" altLang="da-DK" sz="1200" dirty="0" smtClean="0"/>
              <a:t>　デンマーク製　</a:t>
            </a:r>
            <a:r>
              <a:rPr lang="da-DK" altLang="ja-JP" sz="1200" dirty="0" smtClean="0"/>
              <a:t>1</a:t>
            </a:r>
            <a:r>
              <a:rPr lang="ja-JP" altLang="da-DK" sz="1200" dirty="0" smtClean="0"/>
              <a:t>本</a:t>
            </a:r>
            <a:endParaRPr lang="da-DK" sz="1200" dirty="0"/>
          </a:p>
          <a:p>
            <a:r>
              <a:rPr lang="da-DK" sz="1200" dirty="0"/>
              <a:t>	</a:t>
            </a:r>
            <a:r>
              <a:rPr lang="da-DK" sz="1200" dirty="0" smtClean="0"/>
              <a:t>Diameter/højde </a:t>
            </a:r>
            <a:r>
              <a:rPr lang="da-DK" sz="1200" dirty="0"/>
              <a:t>D: 18,8 m , H: 23 </a:t>
            </a:r>
            <a:r>
              <a:rPr lang="da-DK" sz="1200" dirty="0" smtClean="0"/>
              <a:t>m</a:t>
            </a:r>
            <a:r>
              <a:rPr lang="ja-JP" altLang="da-DK" sz="1200" dirty="0" smtClean="0"/>
              <a:t>　直径</a:t>
            </a:r>
            <a:r>
              <a:rPr lang="da-DK" altLang="ja-JP" sz="1200" dirty="0" smtClean="0"/>
              <a:t>/</a:t>
            </a:r>
            <a:r>
              <a:rPr lang="ja-JP" altLang="da-DK" sz="1200" dirty="0" smtClean="0"/>
              <a:t>高さ</a:t>
            </a:r>
            <a:r>
              <a:rPr lang="da-DK" altLang="ja-JP" sz="1200" dirty="0" smtClean="0"/>
              <a:t>:</a:t>
            </a:r>
            <a:r>
              <a:rPr lang="ja-JP" altLang="da-DK" sz="1200" dirty="0" smtClean="0"/>
              <a:t>直径</a:t>
            </a:r>
            <a:r>
              <a:rPr lang="da-DK" altLang="ja-JP" sz="1200" dirty="0" smtClean="0"/>
              <a:t>18.8</a:t>
            </a:r>
            <a:r>
              <a:rPr lang="ja-JP" altLang="da-DK" sz="1200" dirty="0" smtClean="0"/>
              <a:t>ｍ、 高さ</a:t>
            </a:r>
            <a:r>
              <a:rPr lang="da-DK" altLang="ja-JP" sz="1200" dirty="0" smtClean="0"/>
              <a:t>23m.</a:t>
            </a:r>
            <a:endParaRPr lang="da-DK" sz="1200" dirty="0"/>
          </a:p>
          <a:p>
            <a:r>
              <a:rPr lang="da-DK" sz="1200" dirty="0"/>
              <a:t>	</a:t>
            </a:r>
            <a:r>
              <a:rPr lang="da-DK" sz="1200" dirty="0" smtClean="0"/>
              <a:t>Tankvolumen</a:t>
            </a:r>
            <a:r>
              <a:rPr lang="da-DK" sz="1200" dirty="0"/>
              <a:t>, brutto 6000 </a:t>
            </a:r>
            <a:r>
              <a:rPr lang="da-DK" sz="1200" dirty="0" smtClean="0"/>
              <a:t>m3</a:t>
            </a:r>
            <a:r>
              <a:rPr lang="ja-JP" altLang="da-DK" sz="1200" dirty="0" smtClean="0"/>
              <a:t>　タンク容量、総</a:t>
            </a:r>
            <a:r>
              <a:rPr lang="da-DK" altLang="ja-JP" sz="1200" dirty="0" smtClean="0"/>
              <a:t>6000</a:t>
            </a:r>
            <a:r>
              <a:rPr lang="ja-JP" altLang="da-DK" sz="1200" dirty="0" smtClean="0"/>
              <a:t>ｍ３</a:t>
            </a:r>
            <a:endParaRPr lang="da-DK" sz="1200" dirty="0"/>
          </a:p>
          <a:p>
            <a:r>
              <a:rPr lang="da-DK" sz="1200" dirty="0"/>
              <a:t>	</a:t>
            </a:r>
            <a:r>
              <a:rPr lang="da-DK" sz="1200" dirty="0" smtClean="0"/>
              <a:t>Tankvolumen</a:t>
            </a:r>
            <a:r>
              <a:rPr lang="da-DK" sz="1200" dirty="0"/>
              <a:t>, netto 5000 </a:t>
            </a:r>
            <a:r>
              <a:rPr lang="da-DK" sz="1200" dirty="0" smtClean="0"/>
              <a:t>m3</a:t>
            </a:r>
            <a:r>
              <a:rPr lang="ja-JP" altLang="da-DK" sz="1200" dirty="0" smtClean="0"/>
              <a:t>　　タンク容量、純</a:t>
            </a:r>
            <a:r>
              <a:rPr lang="da-DK" altLang="ja-JP" sz="1200" dirty="0" smtClean="0"/>
              <a:t>5000</a:t>
            </a:r>
            <a:r>
              <a:rPr lang="ja-JP" altLang="da-DK" sz="1200" dirty="0" smtClean="0"/>
              <a:t>ｍ３</a:t>
            </a:r>
            <a:endParaRPr lang="da-DK" sz="1200" dirty="0" smtClean="0"/>
          </a:p>
          <a:p>
            <a:endParaRPr lang="da-DK" sz="1200" dirty="0"/>
          </a:p>
          <a:p>
            <a:r>
              <a:rPr lang="da-DK" sz="1200" b="1" dirty="0" smtClean="0"/>
              <a:t>Fjernvarmepumper</a:t>
            </a:r>
            <a:r>
              <a:rPr lang="ja-JP" altLang="da-DK" sz="1200" b="1" dirty="0" smtClean="0"/>
              <a:t>　地域暖房ポンプ</a:t>
            </a:r>
            <a:endParaRPr lang="da-DK" sz="1200" dirty="0"/>
          </a:p>
          <a:p>
            <a:r>
              <a:rPr lang="da-DK" sz="1200" dirty="0"/>
              <a:t>	4 stk., fabrikat: E. Vogel (A) / Thrige Pumper, type 300 LS 500 UNL (centrifugal</a:t>
            </a:r>
            <a:r>
              <a:rPr lang="da-DK" sz="1200" dirty="0" smtClean="0"/>
              <a:t>).</a:t>
            </a:r>
            <a:r>
              <a:rPr lang="ja-JP" altLang="da-DK" sz="1200" dirty="0" smtClean="0"/>
              <a:t>　</a:t>
            </a:r>
            <a:r>
              <a:rPr lang="da-DK" altLang="ja-JP" sz="1200" dirty="0" smtClean="0"/>
              <a:t>4</a:t>
            </a:r>
            <a:r>
              <a:rPr lang="ja-JP" altLang="da-DK" sz="1200" dirty="0"/>
              <a:t>　</a:t>
            </a:r>
            <a:r>
              <a:rPr lang="ja-JP" altLang="da-DK" sz="1200" dirty="0" smtClean="0"/>
              <a:t>台</a:t>
            </a:r>
            <a:endParaRPr lang="da-DK" sz="1200" dirty="0"/>
          </a:p>
          <a:p>
            <a:r>
              <a:rPr lang="da-DK" sz="1200" dirty="0"/>
              <a:t>	</a:t>
            </a:r>
            <a:r>
              <a:rPr lang="da-DK" sz="1200" dirty="0" smtClean="0"/>
              <a:t>Effekt</a:t>
            </a:r>
            <a:r>
              <a:rPr lang="da-DK" sz="1200" dirty="0"/>
              <a:t>, Holstebro 2 x 460 </a:t>
            </a:r>
            <a:r>
              <a:rPr lang="da-DK" sz="1200" dirty="0" smtClean="0"/>
              <a:t>kW</a:t>
            </a:r>
            <a:r>
              <a:rPr lang="ja-JP" altLang="da-DK" sz="1200" dirty="0" smtClean="0"/>
              <a:t>　ホレステブロー用出力：２</a:t>
            </a:r>
            <a:r>
              <a:rPr lang="da-DK" altLang="ja-JP" sz="1200" dirty="0" smtClean="0"/>
              <a:t>×460</a:t>
            </a:r>
            <a:r>
              <a:rPr lang="ja-JP" altLang="da-DK" sz="1200" dirty="0" smtClean="0"/>
              <a:t>ｋ</a:t>
            </a:r>
            <a:r>
              <a:rPr lang="da-DK" altLang="ja-JP" sz="1200" dirty="0" smtClean="0"/>
              <a:t>W</a:t>
            </a:r>
            <a:endParaRPr lang="da-DK" sz="1200" dirty="0"/>
          </a:p>
          <a:p>
            <a:r>
              <a:rPr lang="da-DK" sz="1200" dirty="0"/>
              <a:t>	</a:t>
            </a:r>
            <a:r>
              <a:rPr lang="da-DK" sz="1200" dirty="0" smtClean="0"/>
              <a:t>Effekt</a:t>
            </a:r>
            <a:r>
              <a:rPr lang="da-DK" sz="1200" dirty="0"/>
              <a:t>, Struer 2 x 310 </a:t>
            </a:r>
            <a:r>
              <a:rPr lang="da-DK" sz="1200" dirty="0" smtClean="0"/>
              <a:t>kW</a:t>
            </a:r>
            <a:r>
              <a:rPr lang="ja-JP" altLang="da-DK" sz="1200" dirty="0" smtClean="0"/>
              <a:t>　　ストロー用出力：２</a:t>
            </a:r>
            <a:r>
              <a:rPr lang="da-DK" altLang="ja-JP" sz="1200" dirty="0" smtClean="0"/>
              <a:t>×</a:t>
            </a:r>
            <a:r>
              <a:rPr lang="ja-JP" altLang="da-DK" sz="1200" dirty="0" smtClean="0"/>
              <a:t>　</a:t>
            </a:r>
            <a:r>
              <a:rPr lang="da-DK" altLang="ja-JP" sz="1200" dirty="0" smtClean="0"/>
              <a:t>310</a:t>
            </a:r>
            <a:r>
              <a:rPr lang="ja-JP" altLang="da-DK" sz="1200" dirty="0" smtClean="0"/>
              <a:t>ｋ</a:t>
            </a:r>
            <a:r>
              <a:rPr lang="da-DK" altLang="ja-JP" sz="1200" dirty="0" smtClean="0"/>
              <a:t>W</a:t>
            </a:r>
            <a:endParaRPr lang="da-DK" sz="1200" dirty="0"/>
          </a:p>
          <a:p>
            <a:r>
              <a:rPr lang="da-DK" sz="1200" dirty="0"/>
              <a:t>	</a:t>
            </a:r>
            <a:r>
              <a:rPr lang="da-DK" sz="1200" dirty="0" smtClean="0"/>
              <a:t>Max</a:t>
            </a:r>
            <a:r>
              <a:rPr lang="da-DK" sz="1200" dirty="0"/>
              <a:t>. leveret fjernvarmeeffekt til VHS: Ca. 105 </a:t>
            </a:r>
            <a:r>
              <a:rPr lang="da-DK" sz="1200" dirty="0" smtClean="0"/>
              <a:t>MJ/s</a:t>
            </a:r>
            <a:r>
              <a:rPr lang="ja-JP" altLang="da-DK" sz="1200" dirty="0" smtClean="0"/>
              <a:t>　最大熱送量：</a:t>
            </a:r>
            <a:r>
              <a:rPr lang="da-DK" altLang="ja-JP" sz="1200" dirty="0" smtClean="0"/>
              <a:t>105MJ/</a:t>
            </a:r>
            <a:r>
              <a:rPr lang="ja-JP" altLang="da-DK" sz="1200" dirty="0" smtClean="0"/>
              <a:t>秒</a:t>
            </a:r>
            <a:endParaRPr lang="da-DK" sz="1200" dirty="0"/>
          </a:p>
          <a:p>
            <a:pPr marL="0" indent="0">
              <a:buNone/>
            </a:pPr>
            <a:endParaRPr lang="da-DK" sz="1200" dirty="0" smtClean="0"/>
          </a:p>
          <a:p>
            <a:endParaRPr lang="da-DK" sz="1200" dirty="0"/>
          </a:p>
          <a:p>
            <a:pPr marL="0" indent="0">
              <a:buNone/>
            </a:pPr>
            <a:endParaRPr lang="da-DK" sz="1200" dirty="0"/>
          </a:p>
          <a:p>
            <a:pPr marL="0" indent="0">
              <a:buNone/>
            </a:pPr>
            <a:endParaRPr lang="da-DK" sz="1200" dirty="0"/>
          </a:p>
        </p:txBody>
      </p:sp>
      <p:sp>
        <p:nvSpPr>
          <p:cNvPr id="4" name="Pladsholder til dato 3"/>
          <p:cNvSpPr>
            <a:spLocks noGrp="1"/>
          </p:cNvSpPr>
          <p:nvPr>
            <p:ph type="dt" sz="half" idx="2"/>
          </p:nvPr>
        </p:nvSpPr>
        <p:spPr/>
        <p:txBody>
          <a:bodyPr/>
          <a:lstStyle/>
          <a:p>
            <a:r>
              <a:rPr lang="da-DK" dirty="0" smtClean="0"/>
              <a:t>10-02-2016</a:t>
            </a:r>
            <a:endParaRPr lang="da-DK" dirty="0"/>
          </a:p>
        </p:txBody>
      </p:sp>
      <p:sp>
        <p:nvSpPr>
          <p:cNvPr id="5" name="Pladsholder til sidefod 4"/>
          <p:cNvSpPr>
            <a:spLocks noGrp="1"/>
          </p:cNvSpPr>
          <p:nvPr>
            <p:ph type="ftr" sz="quarter" idx="3"/>
          </p:nvPr>
        </p:nvSpPr>
        <p:spPr/>
        <p:txBody>
          <a:bodyPr/>
          <a:lstStyle/>
          <a:p>
            <a:pPr algn="r"/>
            <a:endParaRPr lang="da-DK" dirty="0"/>
          </a:p>
        </p:txBody>
      </p:sp>
      <p:sp>
        <p:nvSpPr>
          <p:cNvPr id="6" name="Pladsholder til tekst 5"/>
          <p:cNvSpPr>
            <a:spLocks noGrp="1"/>
          </p:cNvSpPr>
          <p:nvPr>
            <p:ph type="body" sz="quarter" idx="10"/>
          </p:nvPr>
        </p:nvSpPr>
        <p:spPr/>
        <p:txBody>
          <a:bodyPr/>
          <a:lstStyle/>
          <a:p>
            <a:pPr algn="ctr"/>
            <a:r>
              <a:rPr lang="da-DK" sz="2000" b="1" dirty="0" smtClean="0">
                <a:solidFill>
                  <a:schemeClr val="tx1"/>
                </a:solidFill>
              </a:rPr>
              <a:t>Teknisk Data</a:t>
            </a:r>
            <a:endParaRPr lang="da-DK" sz="2000" b="1" dirty="0">
              <a:solidFill>
                <a:schemeClr val="tx1"/>
              </a:solidFill>
            </a:endParaRPr>
          </a:p>
        </p:txBody>
      </p:sp>
    </p:spTree>
    <p:extLst>
      <p:ext uri="{BB962C8B-B14F-4D97-AF65-F5344CB8AC3E}">
        <p14:creationId xmlns:p14="http://schemas.microsoft.com/office/powerpoint/2010/main" val="24207130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4" name="Pladsholder til dato 3"/>
          <p:cNvSpPr>
            <a:spLocks noGrp="1"/>
          </p:cNvSpPr>
          <p:nvPr>
            <p:ph type="dt" sz="half" idx="2"/>
          </p:nvPr>
        </p:nvSpPr>
        <p:spPr/>
        <p:txBody>
          <a:bodyPr/>
          <a:lstStyle/>
          <a:p>
            <a:r>
              <a:rPr lang="da-DK" dirty="0" smtClean="0"/>
              <a:t>10-02-2016</a:t>
            </a:r>
            <a:endParaRPr lang="da-DK" dirty="0"/>
          </a:p>
        </p:txBody>
      </p:sp>
      <p:sp>
        <p:nvSpPr>
          <p:cNvPr id="5" name="Pladsholder til sidefod 4"/>
          <p:cNvSpPr>
            <a:spLocks noGrp="1"/>
          </p:cNvSpPr>
          <p:nvPr>
            <p:ph type="ftr" sz="quarter" idx="3"/>
          </p:nvPr>
        </p:nvSpPr>
        <p:spPr/>
        <p:txBody>
          <a:bodyPr/>
          <a:lstStyle/>
          <a:p>
            <a:pPr algn="r"/>
            <a:endParaRPr lang="da-DK" dirty="0"/>
          </a:p>
        </p:txBody>
      </p:sp>
      <p:sp>
        <p:nvSpPr>
          <p:cNvPr id="6" name="Pladsholder til tekst 5"/>
          <p:cNvSpPr>
            <a:spLocks noGrp="1"/>
          </p:cNvSpPr>
          <p:nvPr>
            <p:ph type="body" sz="quarter" idx="10"/>
          </p:nvPr>
        </p:nvSpPr>
        <p:spPr/>
        <p:txBody>
          <a:bodyPr/>
          <a:lstStyle/>
          <a:p>
            <a:pPr algn="ctr"/>
            <a:r>
              <a:rPr lang="da-DK" sz="2000" b="1" dirty="0" smtClean="0">
                <a:solidFill>
                  <a:schemeClr val="tx1"/>
                </a:solidFill>
              </a:rPr>
              <a:t>Flowet gennem Maabjergværket</a:t>
            </a:r>
            <a:endParaRPr lang="da-DK" sz="2000" b="1" dirty="0">
              <a:solidFill>
                <a:schemeClr val="tx1"/>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640727"/>
            <a:ext cx="864096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boks 2"/>
          <p:cNvSpPr txBox="1"/>
          <p:nvPr/>
        </p:nvSpPr>
        <p:spPr>
          <a:xfrm>
            <a:off x="3275856" y="2061428"/>
            <a:ext cx="2016224" cy="1615827"/>
          </a:xfrm>
          <a:prstGeom prst="rect">
            <a:avLst/>
          </a:prstGeom>
          <a:noFill/>
        </p:spPr>
        <p:txBody>
          <a:bodyPr wrap="square" rtlCol="0">
            <a:spAutoFit/>
          </a:bodyPr>
          <a:lstStyle/>
          <a:p>
            <a:pPr algn="r"/>
            <a:r>
              <a:rPr lang="ja-JP" altLang="da-DK" sz="1100" dirty="0" smtClean="0">
                <a:solidFill>
                  <a:schemeClr val="bg1"/>
                </a:solidFill>
                <a:latin typeface="Open Sans" pitchFamily="34" charset="0"/>
                <a:ea typeface="Open Sans" pitchFamily="34" charset="0"/>
                <a:cs typeface="Open Sans" pitchFamily="34" charset="0"/>
              </a:rPr>
              <a:t>煙に含まれている不純物：</a:t>
            </a:r>
            <a:endParaRPr lang="da-DK" sz="1100" dirty="0" smtClean="0">
              <a:solidFill>
                <a:schemeClr val="bg1"/>
              </a:solidFill>
              <a:latin typeface="Open Sans" pitchFamily="34" charset="0"/>
              <a:ea typeface="Open Sans" pitchFamily="34" charset="0"/>
              <a:cs typeface="Open Sans" pitchFamily="34" charset="0"/>
            </a:endParaRPr>
          </a:p>
          <a:p>
            <a:pPr algn="r"/>
            <a:r>
              <a:rPr lang="da-DK" sz="1100" dirty="0" err="1" smtClean="0">
                <a:solidFill>
                  <a:schemeClr val="bg1"/>
                </a:solidFill>
                <a:latin typeface="Open Sans" pitchFamily="34" charset="0"/>
                <a:ea typeface="Open Sans" pitchFamily="34" charset="0"/>
                <a:cs typeface="Open Sans" pitchFamily="34" charset="0"/>
              </a:rPr>
              <a:t>NOx</a:t>
            </a:r>
            <a:r>
              <a:rPr lang="da-DK" sz="1100" dirty="0" smtClean="0">
                <a:solidFill>
                  <a:schemeClr val="bg1"/>
                </a:solidFill>
                <a:latin typeface="Open Sans" pitchFamily="34" charset="0"/>
                <a:ea typeface="Open Sans" pitchFamily="34" charset="0"/>
                <a:cs typeface="Open Sans" pitchFamily="34" charset="0"/>
              </a:rPr>
              <a:t>:</a:t>
            </a:r>
            <a:r>
              <a:rPr lang="ja-JP" altLang="da-DK" sz="1100" dirty="0" smtClean="0">
                <a:solidFill>
                  <a:schemeClr val="bg1"/>
                </a:solidFill>
                <a:latin typeface="Open Sans" pitchFamily="34" charset="0"/>
                <a:ea typeface="Open Sans" pitchFamily="34" charset="0"/>
                <a:cs typeface="Open Sans" pitchFamily="34" charset="0"/>
              </a:rPr>
              <a:t>酸化窒素化合物</a:t>
            </a:r>
            <a:endParaRPr lang="da-DK" altLang="ja-JP" sz="1100" dirty="0" smtClean="0">
              <a:solidFill>
                <a:schemeClr val="bg1"/>
              </a:solidFill>
              <a:latin typeface="Open Sans" pitchFamily="34" charset="0"/>
              <a:ea typeface="Open Sans" pitchFamily="34" charset="0"/>
              <a:cs typeface="Open Sans" pitchFamily="34" charset="0"/>
            </a:endParaRPr>
          </a:p>
          <a:p>
            <a:pPr algn="r"/>
            <a:r>
              <a:rPr lang="da-DK" altLang="ja-JP" sz="1100" dirty="0">
                <a:solidFill>
                  <a:schemeClr val="bg1"/>
                </a:solidFill>
                <a:latin typeface="Open Sans" pitchFamily="34" charset="0"/>
                <a:ea typeface="Open Sans" pitchFamily="34" charset="0"/>
                <a:cs typeface="Open Sans" pitchFamily="34" charset="0"/>
              </a:rPr>
              <a:t>HF: </a:t>
            </a:r>
            <a:r>
              <a:rPr lang="ja-JP" altLang="da-DK" sz="1100" dirty="0">
                <a:solidFill>
                  <a:schemeClr val="bg1"/>
                </a:solidFill>
                <a:latin typeface="Open Sans" pitchFamily="34" charset="0"/>
                <a:ea typeface="Open Sans" pitchFamily="34" charset="0"/>
                <a:cs typeface="Open Sans" pitchFamily="34" charset="0"/>
              </a:rPr>
              <a:t>ハフニウ</a:t>
            </a:r>
            <a:r>
              <a:rPr lang="ja-JP" altLang="da-DK" sz="1100" dirty="0" smtClean="0">
                <a:solidFill>
                  <a:schemeClr val="bg1"/>
                </a:solidFill>
                <a:latin typeface="Open Sans" pitchFamily="34" charset="0"/>
                <a:ea typeface="Open Sans" pitchFamily="34" charset="0"/>
                <a:cs typeface="Open Sans" pitchFamily="34" charset="0"/>
              </a:rPr>
              <a:t>ム</a:t>
            </a:r>
            <a:endParaRPr lang="da-DK" altLang="ja-JP" sz="1100" dirty="0" smtClean="0">
              <a:solidFill>
                <a:schemeClr val="bg1"/>
              </a:solidFill>
              <a:latin typeface="Open Sans" pitchFamily="34" charset="0"/>
              <a:ea typeface="Open Sans" pitchFamily="34" charset="0"/>
              <a:cs typeface="Open Sans" pitchFamily="34" charset="0"/>
            </a:endParaRPr>
          </a:p>
          <a:p>
            <a:pPr algn="r"/>
            <a:r>
              <a:rPr lang="da-DK" altLang="ja-JP" sz="1100" dirty="0">
                <a:solidFill>
                  <a:schemeClr val="bg1"/>
                </a:solidFill>
                <a:latin typeface="Open Sans" pitchFamily="34" charset="0"/>
                <a:ea typeface="Open Sans" pitchFamily="34" charset="0"/>
                <a:cs typeface="Open Sans" pitchFamily="34" charset="0"/>
              </a:rPr>
              <a:t>SO2</a:t>
            </a:r>
            <a:r>
              <a:rPr lang="da-DK" altLang="ja-JP" sz="1100" dirty="0" smtClean="0">
                <a:solidFill>
                  <a:schemeClr val="bg1"/>
                </a:solidFill>
                <a:latin typeface="Open Sans" pitchFamily="34" charset="0"/>
                <a:ea typeface="Open Sans" pitchFamily="34" charset="0"/>
                <a:cs typeface="Open Sans" pitchFamily="34" charset="0"/>
              </a:rPr>
              <a:t>:</a:t>
            </a:r>
            <a:r>
              <a:rPr lang="ja-JP" altLang="da-DK" sz="1100" dirty="0" smtClean="0">
                <a:solidFill>
                  <a:schemeClr val="bg1"/>
                </a:solidFill>
                <a:latin typeface="Open Sans" pitchFamily="34" charset="0"/>
                <a:ea typeface="Open Sans" pitchFamily="34" charset="0"/>
                <a:cs typeface="Open Sans" pitchFamily="34" charset="0"/>
              </a:rPr>
              <a:t>二酸化硫黄</a:t>
            </a:r>
            <a:endParaRPr lang="da-DK" altLang="ja-JP" sz="1100" dirty="0" smtClean="0">
              <a:solidFill>
                <a:schemeClr val="bg1"/>
              </a:solidFill>
              <a:latin typeface="Open Sans" pitchFamily="34" charset="0"/>
              <a:ea typeface="Open Sans" pitchFamily="34" charset="0"/>
              <a:cs typeface="Open Sans" pitchFamily="34" charset="0"/>
            </a:endParaRPr>
          </a:p>
          <a:p>
            <a:pPr algn="r"/>
            <a:r>
              <a:rPr lang="da-DK" altLang="ja-JP" sz="1100" dirty="0" smtClean="0">
                <a:solidFill>
                  <a:schemeClr val="bg1"/>
                </a:solidFill>
                <a:latin typeface="Open Sans" pitchFamily="34" charset="0"/>
                <a:ea typeface="Open Sans" pitchFamily="34" charset="0"/>
                <a:cs typeface="Open Sans" pitchFamily="34" charset="0"/>
              </a:rPr>
              <a:t>CO2</a:t>
            </a:r>
            <a:r>
              <a:rPr lang="ja-JP" altLang="da-DK" sz="1100" dirty="0" smtClean="0">
                <a:solidFill>
                  <a:schemeClr val="bg1"/>
                </a:solidFill>
                <a:latin typeface="Open Sans" pitchFamily="34" charset="0"/>
                <a:ea typeface="Open Sans" pitchFamily="34" charset="0"/>
                <a:cs typeface="Open Sans" pitchFamily="34" charset="0"/>
              </a:rPr>
              <a:t>：二酸化炭素</a:t>
            </a:r>
            <a:endParaRPr lang="da-DK" altLang="ja-JP" sz="1100" dirty="0" smtClean="0">
              <a:solidFill>
                <a:schemeClr val="bg1"/>
              </a:solidFill>
              <a:latin typeface="Open Sans" pitchFamily="34" charset="0"/>
              <a:ea typeface="Open Sans" pitchFamily="34" charset="0"/>
              <a:cs typeface="Open Sans" pitchFamily="34" charset="0"/>
            </a:endParaRPr>
          </a:p>
          <a:p>
            <a:pPr algn="r"/>
            <a:r>
              <a:rPr lang="da-DK" altLang="ja-JP" sz="1100" dirty="0">
                <a:solidFill>
                  <a:schemeClr val="bg1"/>
                </a:solidFill>
                <a:latin typeface="Open Sans" pitchFamily="34" charset="0"/>
                <a:ea typeface="Open Sans" pitchFamily="34" charset="0"/>
                <a:cs typeface="Open Sans" pitchFamily="34" charset="0"/>
              </a:rPr>
              <a:t>HC</a:t>
            </a:r>
            <a:r>
              <a:rPr lang="ja-JP" altLang="da-DK" sz="1100" dirty="0">
                <a:solidFill>
                  <a:schemeClr val="bg1"/>
                </a:solidFill>
                <a:latin typeface="Open Sans" pitchFamily="34" charset="0"/>
                <a:ea typeface="Open Sans" pitchFamily="34" charset="0"/>
                <a:cs typeface="Open Sans" pitchFamily="34" charset="0"/>
              </a:rPr>
              <a:t>ｌ</a:t>
            </a:r>
            <a:r>
              <a:rPr lang="ja-JP" altLang="da-DK" sz="1100" dirty="0" smtClean="0">
                <a:solidFill>
                  <a:schemeClr val="bg1"/>
                </a:solidFill>
                <a:latin typeface="Open Sans" pitchFamily="34" charset="0"/>
                <a:ea typeface="Open Sans" pitchFamily="34" charset="0"/>
                <a:cs typeface="Open Sans" pitchFamily="34" charset="0"/>
              </a:rPr>
              <a:t>：塩酸</a:t>
            </a:r>
            <a:endParaRPr lang="da-DK" altLang="ja-JP" sz="1100" dirty="0" smtClean="0">
              <a:solidFill>
                <a:schemeClr val="bg1"/>
              </a:solidFill>
              <a:latin typeface="Open Sans" pitchFamily="34" charset="0"/>
              <a:ea typeface="Open Sans" pitchFamily="34" charset="0"/>
              <a:cs typeface="Open Sans" pitchFamily="34" charset="0"/>
            </a:endParaRPr>
          </a:p>
          <a:p>
            <a:pPr algn="r"/>
            <a:r>
              <a:rPr lang="ja-JP" altLang="da-DK" sz="1100" dirty="0">
                <a:solidFill>
                  <a:schemeClr val="bg1"/>
                </a:solidFill>
                <a:latin typeface="Open Sans" pitchFamily="34" charset="0"/>
                <a:ea typeface="Open Sans" pitchFamily="34" charset="0"/>
                <a:cs typeface="Open Sans" pitchFamily="34" charset="0"/>
              </a:rPr>
              <a:t>粉</a:t>
            </a:r>
            <a:r>
              <a:rPr lang="ja-JP" altLang="da-DK" sz="1100" dirty="0" smtClean="0">
                <a:solidFill>
                  <a:schemeClr val="bg1"/>
                </a:solidFill>
                <a:latin typeface="Open Sans" pitchFamily="34" charset="0"/>
                <a:ea typeface="Open Sans" pitchFamily="34" charset="0"/>
                <a:cs typeface="Open Sans" pitchFamily="34" charset="0"/>
              </a:rPr>
              <a:t>塵</a:t>
            </a:r>
            <a:endParaRPr lang="da-DK" altLang="ja-JP" sz="1100" dirty="0" smtClean="0">
              <a:solidFill>
                <a:schemeClr val="bg1"/>
              </a:solidFill>
              <a:latin typeface="Open Sans" pitchFamily="34" charset="0"/>
              <a:ea typeface="Open Sans" pitchFamily="34" charset="0"/>
              <a:cs typeface="Open Sans" pitchFamily="34" charset="0"/>
            </a:endParaRPr>
          </a:p>
          <a:p>
            <a:pPr algn="r"/>
            <a:r>
              <a:rPr lang="ja-JP" altLang="da-DK" sz="1100" dirty="0" smtClean="0">
                <a:solidFill>
                  <a:schemeClr val="bg1"/>
                </a:solidFill>
                <a:latin typeface="Open Sans" pitchFamily="34" charset="0"/>
                <a:ea typeface="Open Sans" pitchFamily="34" charset="0"/>
                <a:cs typeface="Open Sans" pitchFamily="34" charset="0"/>
              </a:rPr>
              <a:t>重金属</a:t>
            </a:r>
            <a:endParaRPr lang="da-DK" sz="1100" dirty="0" smtClean="0">
              <a:solidFill>
                <a:schemeClr val="bg1"/>
              </a:solidFill>
              <a:latin typeface="Open Sans" pitchFamily="34" charset="0"/>
              <a:ea typeface="Open Sans" pitchFamily="34" charset="0"/>
              <a:cs typeface="Open Sans" pitchFamily="34" charset="0"/>
            </a:endParaRPr>
          </a:p>
          <a:p>
            <a:pPr algn="r"/>
            <a:r>
              <a:rPr lang="ja-JP" altLang="da-DK" sz="1100" dirty="0" smtClean="0">
                <a:solidFill>
                  <a:schemeClr val="bg1"/>
                </a:solidFill>
                <a:latin typeface="Open Sans" pitchFamily="34" charset="0"/>
                <a:ea typeface="Open Sans" pitchFamily="34" charset="0"/>
                <a:cs typeface="Open Sans" pitchFamily="34" charset="0"/>
              </a:rPr>
              <a:t>など</a:t>
            </a:r>
            <a:endParaRPr lang="da-DK" altLang="ja-JP" sz="1100" dirty="0" smtClean="0">
              <a:solidFill>
                <a:schemeClr val="bg1"/>
              </a:solidFill>
              <a:latin typeface="Open Sans" pitchFamily="34" charset="0"/>
              <a:ea typeface="Open Sans" pitchFamily="34" charset="0"/>
              <a:cs typeface="Open Sans" pitchFamily="34" charset="0"/>
            </a:endParaRPr>
          </a:p>
        </p:txBody>
      </p:sp>
      <p:sp>
        <p:nvSpPr>
          <p:cNvPr id="7" name="Tekstboks 6"/>
          <p:cNvSpPr txBox="1"/>
          <p:nvPr/>
        </p:nvSpPr>
        <p:spPr>
          <a:xfrm>
            <a:off x="7524328" y="2780928"/>
            <a:ext cx="1313180" cy="261610"/>
          </a:xfrm>
          <a:prstGeom prst="rect">
            <a:avLst/>
          </a:prstGeom>
          <a:noFill/>
        </p:spPr>
        <p:txBody>
          <a:bodyPr wrap="none" rtlCol="0">
            <a:spAutoFit/>
          </a:bodyPr>
          <a:lstStyle/>
          <a:p>
            <a:pPr algn="r"/>
            <a:r>
              <a:rPr lang="ja-JP" altLang="da-DK" sz="1100" dirty="0" smtClean="0">
                <a:solidFill>
                  <a:schemeClr val="bg1"/>
                </a:solidFill>
                <a:latin typeface="Open Sans" pitchFamily="34" charset="0"/>
                <a:ea typeface="Open Sans" pitchFamily="34" charset="0"/>
                <a:cs typeface="Open Sans" pitchFamily="34" charset="0"/>
              </a:rPr>
              <a:t>　電気と地域暖房</a:t>
            </a:r>
            <a:endParaRPr lang="da-DK" sz="1100" dirty="0" smtClean="0">
              <a:solidFill>
                <a:schemeClr val="bg1"/>
              </a:solidFill>
              <a:latin typeface="Open Sans" pitchFamily="34" charset="0"/>
              <a:ea typeface="Open Sans" pitchFamily="34" charset="0"/>
              <a:cs typeface="Open Sans" pitchFamily="34" charset="0"/>
            </a:endParaRPr>
          </a:p>
        </p:txBody>
      </p:sp>
      <p:sp>
        <p:nvSpPr>
          <p:cNvPr id="8" name="Tekstboks 7"/>
          <p:cNvSpPr txBox="1"/>
          <p:nvPr/>
        </p:nvSpPr>
        <p:spPr>
          <a:xfrm>
            <a:off x="1174268" y="2061428"/>
            <a:ext cx="1108060" cy="784830"/>
          </a:xfrm>
          <a:prstGeom prst="rect">
            <a:avLst/>
          </a:prstGeom>
          <a:noFill/>
        </p:spPr>
        <p:txBody>
          <a:bodyPr wrap="none" rtlCol="0">
            <a:spAutoFit/>
          </a:bodyPr>
          <a:lstStyle/>
          <a:p>
            <a:pPr algn="r"/>
            <a:r>
              <a:rPr lang="ja-JP" altLang="da-DK" sz="900" dirty="0" smtClean="0">
                <a:solidFill>
                  <a:schemeClr val="bg1"/>
                </a:solidFill>
                <a:latin typeface="Open Sans" pitchFamily="34" charset="0"/>
                <a:ea typeface="Open Sans" pitchFamily="34" charset="0"/>
                <a:cs typeface="Open Sans" pitchFamily="34" charset="0"/>
              </a:rPr>
              <a:t>可燃廃棄物</a:t>
            </a:r>
            <a:endParaRPr lang="da-DK" altLang="ja-JP" sz="900" dirty="0" smtClean="0">
              <a:solidFill>
                <a:schemeClr val="bg1"/>
              </a:solidFill>
              <a:latin typeface="Open Sans" pitchFamily="34" charset="0"/>
              <a:ea typeface="Open Sans" pitchFamily="34" charset="0"/>
              <a:cs typeface="Open Sans" pitchFamily="34" charset="0"/>
            </a:endParaRPr>
          </a:p>
          <a:p>
            <a:pPr algn="r"/>
            <a:r>
              <a:rPr lang="ja-JP" altLang="da-DK" sz="900" dirty="0">
                <a:solidFill>
                  <a:schemeClr val="bg1"/>
                </a:solidFill>
                <a:latin typeface="Open Sans" pitchFamily="34" charset="0"/>
                <a:ea typeface="Open Sans" pitchFamily="34" charset="0"/>
                <a:cs typeface="Open Sans" pitchFamily="34" charset="0"/>
              </a:rPr>
              <a:t>天然ガ</a:t>
            </a:r>
            <a:r>
              <a:rPr lang="ja-JP" altLang="da-DK" sz="900" dirty="0" smtClean="0">
                <a:solidFill>
                  <a:schemeClr val="bg1"/>
                </a:solidFill>
                <a:latin typeface="Open Sans" pitchFamily="34" charset="0"/>
                <a:ea typeface="Open Sans" pitchFamily="34" charset="0"/>
                <a:cs typeface="Open Sans" pitchFamily="34" charset="0"/>
              </a:rPr>
              <a:t>ス</a:t>
            </a:r>
            <a:endParaRPr lang="da-DK" altLang="ja-JP" sz="900" dirty="0" smtClean="0">
              <a:solidFill>
                <a:schemeClr val="bg1"/>
              </a:solidFill>
              <a:latin typeface="Open Sans" pitchFamily="34" charset="0"/>
              <a:ea typeface="Open Sans" pitchFamily="34" charset="0"/>
              <a:cs typeface="Open Sans" pitchFamily="34" charset="0"/>
            </a:endParaRPr>
          </a:p>
          <a:p>
            <a:pPr algn="r"/>
            <a:r>
              <a:rPr lang="ja-JP" altLang="da-DK" sz="900" dirty="0">
                <a:solidFill>
                  <a:schemeClr val="bg1"/>
                </a:solidFill>
                <a:latin typeface="Open Sans" pitchFamily="34" charset="0"/>
                <a:ea typeface="Open Sans" pitchFamily="34" charset="0"/>
                <a:cs typeface="Open Sans" pitchFamily="34" charset="0"/>
              </a:rPr>
              <a:t>麦</a:t>
            </a:r>
            <a:r>
              <a:rPr lang="ja-JP" altLang="da-DK" sz="900" dirty="0" smtClean="0">
                <a:solidFill>
                  <a:schemeClr val="bg1"/>
                </a:solidFill>
                <a:latin typeface="Open Sans" pitchFamily="34" charset="0"/>
                <a:ea typeface="Open Sans" pitchFamily="34" charset="0"/>
                <a:cs typeface="Open Sans" pitchFamily="34" charset="0"/>
              </a:rPr>
              <a:t>藁</a:t>
            </a:r>
            <a:endParaRPr lang="da-DK" altLang="ja-JP" sz="900" dirty="0" smtClean="0">
              <a:solidFill>
                <a:schemeClr val="bg1"/>
              </a:solidFill>
              <a:latin typeface="Open Sans" pitchFamily="34" charset="0"/>
              <a:ea typeface="Open Sans" pitchFamily="34" charset="0"/>
              <a:cs typeface="Open Sans" pitchFamily="34" charset="0"/>
            </a:endParaRPr>
          </a:p>
          <a:p>
            <a:pPr algn="r"/>
            <a:r>
              <a:rPr lang="ja-JP" altLang="da-DK" sz="900" dirty="0">
                <a:solidFill>
                  <a:schemeClr val="bg1"/>
                </a:solidFill>
                <a:latin typeface="Open Sans" pitchFamily="34" charset="0"/>
                <a:ea typeface="Open Sans" pitchFamily="34" charset="0"/>
                <a:cs typeface="Open Sans" pitchFamily="34" charset="0"/>
              </a:rPr>
              <a:t>その他バイオマ</a:t>
            </a:r>
            <a:r>
              <a:rPr lang="ja-JP" altLang="da-DK" sz="900" dirty="0" smtClean="0">
                <a:solidFill>
                  <a:schemeClr val="bg1"/>
                </a:solidFill>
                <a:latin typeface="Open Sans" pitchFamily="34" charset="0"/>
                <a:ea typeface="Open Sans" pitchFamily="34" charset="0"/>
                <a:cs typeface="Open Sans" pitchFamily="34" charset="0"/>
              </a:rPr>
              <a:t>ス</a:t>
            </a:r>
            <a:endParaRPr lang="da-DK" altLang="ja-JP" sz="900" dirty="0" smtClean="0">
              <a:solidFill>
                <a:schemeClr val="bg1"/>
              </a:solidFill>
              <a:latin typeface="Open Sans" pitchFamily="34" charset="0"/>
              <a:ea typeface="Open Sans" pitchFamily="34" charset="0"/>
              <a:cs typeface="Open Sans" pitchFamily="34" charset="0"/>
            </a:endParaRPr>
          </a:p>
          <a:p>
            <a:pPr algn="r"/>
            <a:r>
              <a:rPr lang="ja-JP" altLang="da-DK" sz="900" dirty="0">
                <a:solidFill>
                  <a:schemeClr val="bg1"/>
                </a:solidFill>
                <a:latin typeface="Open Sans" pitchFamily="34" charset="0"/>
                <a:ea typeface="Open Sans" pitchFamily="34" charset="0"/>
                <a:cs typeface="Open Sans" pitchFamily="34" charset="0"/>
              </a:rPr>
              <a:t>汚泥</a:t>
            </a:r>
            <a:endParaRPr lang="da-DK" sz="900" dirty="0" smtClean="0">
              <a:solidFill>
                <a:schemeClr val="bg1"/>
              </a:solidFill>
              <a:latin typeface="Open Sans" pitchFamily="34" charset="0"/>
              <a:ea typeface="Open Sans" pitchFamily="34" charset="0"/>
              <a:cs typeface="Open Sans" pitchFamily="34" charset="0"/>
            </a:endParaRPr>
          </a:p>
        </p:txBody>
      </p:sp>
      <p:sp>
        <p:nvSpPr>
          <p:cNvPr id="9" name="Tekstboks 8"/>
          <p:cNvSpPr txBox="1"/>
          <p:nvPr/>
        </p:nvSpPr>
        <p:spPr>
          <a:xfrm>
            <a:off x="1753913" y="3649794"/>
            <a:ext cx="761812" cy="507831"/>
          </a:xfrm>
          <a:prstGeom prst="rect">
            <a:avLst/>
          </a:prstGeom>
          <a:noFill/>
        </p:spPr>
        <p:txBody>
          <a:bodyPr wrap="none" rtlCol="0">
            <a:spAutoFit/>
          </a:bodyPr>
          <a:lstStyle/>
          <a:p>
            <a:pPr algn="r"/>
            <a:r>
              <a:rPr lang="ja-JP" altLang="da-DK" sz="900" b="1" dirty="0" smtClean="0">
                <a:solidFill>
                  <a:schemeClr val="bg1"/>
                </a:solidFill>
                <a:latin typeface="Open Sans" pitchFamily="34" charset="0"/>
                <a:ea typeface="Open Sans" pitchFamily="34" charset="0"/>
                <a:cs typeface="Open Sans" pitchFamily="34" charset="0"/>
              </a:rPr>
              <a:t>電気と熱</a:t>
            </a:r>
            <a:endParaRPr lang="da-DK" altLang="ja-JP" sz="900" b="1" dirty="0" smtClean="0">
              <a:solidFill>
                <a:schemeClr val="bg1"/>
              </a:solidFill>
              <a:latin typeface="Open Sans" pitchFamily="34" charset="0"/>
              <a:ea typeface="Open Sans" pitchFamily="34" charset="0"/>
              <a:cs typeface="Open Sans" pitchFamily="34" charset="0"/>
            </a:endParaRPr>
          </a:p>
          <a:p>
            <a:pPr algn="r"/>
            <a:endParaRPr lang="da-DK" sz="900" b="1" dirty="0">
              <a:solidFill>
                <a:schemeClr val="bg1"/>
              </a:solidFill>
              <a:latin typeface="Open Sans" pitchFamily="34" charset="0"/>
              <a:ea typeface="Open Sans" pitchFamily="34" charset="0"/>
              <a:cs typeface="Open Sans" pitchFamily="34" charset="0"/>
            </a:endParaRPr>
          </a:p>
          <a:p>
            <a:pPr algn="r"/>
            <a:r>
              <a:rPr lang="ja-JP" altLang="da-DK" sz="900" b="1" dirty="0" smtClean="0">
                <a:solidFill>
                  <a:schemeClr val="bg1"/>
                </a:solidFill>
                <a:latin typeface="Open Sans" pitchFamily="34" charset="0"/>
                <a:ea typeface="Open Sans" pitchFamily="34" charset="0"/>
                <a:cs typeface="Open Sans" pitchFamily="34" charset="0"/>
              </a:rPr>
              <a:t>水と化学品</a:t>
            </a:r>
            <a:endParaRPr lang="da-DK" sz="900" b="1" dirty="0" smtClean="0">
              <a:solidFill>
                <a:schemeClr val="bg1"/>
              </a:solidFill>
              <a:latin typeface="Open Sans" pitchFamily="34" charset="0"/>
              <a:ea typeface="Open Sans" pitchFamily="34" charset="0"/>
              <a:cs typeface="Open Sans" pitchFamily="34" charset="0"/>
            </a:endParaRPr>
          </a:p>
        </p:txBody>
      </p:sp>
      <p:sp>
        <p:nvSpPr>
          <p:cNvPr id="10" name="Tekstboks 9"/>
          <p:cNvSpPr txBox="1"/>
          <p:nvPr/>
        </p:nvSpPr>
        <p:spPr>
          <a:xfrm>
            <a:off x="536601" y="5157192"/>
            <a:ext cx="1031051" cy="430887"/>
          </a:xfrm>
          <a:prstGeom prst="rect">
            <a:avLst/>
          </a:prstGeom>
          <a:noFill/>
        </p:spPr>
        <p:txBody>
          <a:bodyPr wrap="none" rtlCol="0">
            <a:spAutoFit/>
          </a:bodyPr>
          <a:lstStyle/>
          <a:p>
            <a:pPr algn="r"/>
            <a:r>
              <a:rPr lang="ja-JP" altLang="da-DK" sz="1100" b="1" dirty="0" smtClean="0">
                <a:solidFill>
                  <a:srgbClr val="FF0000"/>
                </a:solidFill>
                <a:latin typeface="Open Sans" pitchFamily="34" charset="0"/>
                <a:ea typeface="Open Sans" pitchFamily="34" charset="0"/>
                <a:cs typeface="Open Sans" pitchFamily="34" charset="0"/>
              </a:rPr>
              <a:t>塩分と重金を</a:t>
            </a:r>
            <a:endParaRPr lang="da-DK" altLang="ja-JP" sz="1100" b="1" dirty="0" smtClean="0">
              <a:solidFill>
                <a:srgbClr val="FF0000"/>
              </a:solidFill>
              <a:latin typeface="Open Sans" pitchFamily="34" charset="0"/>
              <a:ea typeface="Open Sans" pitchFamily="34" charset="0"/>
              <a:cs typeface="Open Sans" pitchFamily="34" charset="0"/>
            </a:endParaRPr>
          </a:p>
          <a:p>
            <a:pPr algn="r"/>
            <a:r>
              <a:rPr lang="ja-JP" altLang="da-DK" sz="1100" b="1" dirty="0">
                <a:solidFill>
                  <a:srgbClr val="FF0000"/>
                </a:solidFill>
                <a:latin typeface="Open Sans" pitchFamily="34" charset="0"/>
                <a:ea typeface="Open Sans" pitchFamily="34" charset="0"/>
                <a:cs typeface="Open Sans" pitchFamily="34" charset="0"/>
              </a:rPr>
              <a:t>含ん</a:t>
            </a:r>
            <a:r>
              <a:rPr lang="ja-JP" altLang="da-DK" sz="1100" b="1" dirty="0" smtClean="0">
                <a:solidFill>
                  <a:srgbClr val="FF0000"/>
                </a:solidFill>
                <a:latin typeface="Open Sans" pitchFamily="34" charset="0"/>
                <a:ea typeface="Open Sans" pitchFamily="34" charset="0"/>
                <a:cs typeface="Open Sans" pitchFamily="34" charset="0"/>
              </a:rPr>
              <a:t>だ汚水</a:t>
            </a:r>
            <a:r>
              <a:rPr lang="ja-JP" altLang="da-DK" sz="1100" b="1" dirty="0" smtClean="0">
                <a:solidFill>
                  <a:schemeClr val="bg1"/>
                </a:solidFill>
                <a:latin typeface="Open Sans" pitchFamily="34" charset="0"/>
                <a:ea typeface="Open Sans" pitchFamily="34" charset="0"/>
                <a:cs typeface="Open Sans" pitchFamily="34" charset="0"/>
              </a:rPr>
              <a:t>円</a:t>
            </a:r>
            <a:endParaRPr lang="da-DK" sz="1100" b="1" dirty="0" smtClean="0">
              <a:solidFill>
                <a:schemeClr val="bg1"/>
              </a:solidFill>
              <a:latin typeface="Open Sans" pitchFamily="34" charset="0"/>
              <a:ea typeface="Open Sans" pitchFamily="34" charset="0"/>
              <a:cs typeface="Open Sans" pitchFamily="34" charset="0"/>
            </a:endParaRPr>
          </a:p>
        </p:txBody>
      </p:sp>
      <p:sp>
        <p:nvSpPr>
          <p:cNvPr id="12" name="Tekstboks 11"/>
          <p:cNvSpPr txBox="1"/>
          <p:nvPr/>
        </p:nvSpPr>
        <p:spPr>
          <a:xfrm>
            <a:off x="2058462" y="5085184"/>
            <a:ext cx="2018501" cy="430887"/>
          </a:xfrm>
          <a:prstGeom prst="rect">
            <a:avLst/>
          </a:prstGeom>
          <a:noFill/>
        </p:spPr>
        <p:txBody>
          <a:bodyPr wrap="none" rtlCol="0">
            <a:spAutoFit/>
          </a:bodyPr>
          <a:lstStyle/>
          <a:p>
            <a:pPr algn="r"/>
            <a:r>
              <a:rPr lang="ja-JP" altLang="da-DK" sz="1100" b="1" dirty="0" smtClean="0">
                <a:solidFill>
                  <a:srgbClr val="FF0000"/>
                </a:solidFill>
                <a:latin typeface="Open Sans" pitchFamily="34" charset="0"/>
                <a:ea typeface="Open Sans" pitchFamily="34" charset="0"/>
                <a:cs typeface="Open Sans" pitchFamily="34" charset="0"/>
              </a:rPr>
              <a:t>塩分と廃棄物燃焼による重金</a:t>
            </a:r>
            <a:endParaRPr lang="da-DK" altLang="ja-JP" sz="1100" b="1" dirty="0" smtClean="0">
              <a:solidFill>
                <a:srgbClr val="FF0000"/>
              </a:solidFill>
              <a:latin typeface="Open Sans" pitchFamily="34" charset="0"/>
              <a:ea typeface="Open Sans" pitchFamily="34" charset="0"/>
              <a:cs typeface="Open Sans" pitchFamily="34" charset="0"/>
            </a:endParaRPr>
          </a:p>
          <a:p>
            <a:pPr algn="r"/>
            <a:r>
              <a:rPr lang="ja-JP" altLang="da-DK" sz="1100" b="1" dirty="0">
                <a:solidFill>
                  <a:srgbClr val="FF0000"/>
                </a:solidFill>
                <a:latin typeface="Open Sans" pitchFamily="34" charset="0"/>
                <a:ea typeface="Open Sans" pitchFamily="34" charset="0"/>
                <a:cs typeface="Open Sans" pitchFamily="34" charset="0"/>
              </a:rPr>
              <a:t>含ん</a:t>
            </a:r>
            <a:r>
              <a:rPr lang="ja-JP" altLang="da-DK" sz="1100" b="1" dirty="0" smtClean="0">
                <a:solidFill>
                  <a:srgbClr val="FF0000"/>
                </a:solidFill>
                <a:latin typeface="Open Sans" pitchFamily="34" charset="0"/>
                <a:ea typeface="Open Sans" pitchFamily="34" charset="0"/>
                <a:cs typeface="Open Sans" pitchFamily="34" charset="0"/>
              </a:rPr>
              <a:t>だ燃え殻と煙の出た廃物</a:t>
            </a:r>
            <a:endParaRPr lang="da-DK" sz="1100" b="1" dirty="0" smtClean="0">
              <a:solidFill>
                <a:srgbClr val="FF0000"/>
              </a:solidFill>
              <a:latin typeface="Open Sans" pitchFamily="34" charset="0"/>
              <a:ea typeface="Open Sans" pitchFamily="34" charset="0"/>
              <a:cs typeface="Open Sans" pitchFamily="34" charset="0"/>
            </a:endParaRPr>
          </a:p>
        </p:txBody>
      </p:sp>
      <p:sp>
        <p:nvSpPr>
          <p:cNvPr id="13" name="Tekstboks 12"/>
          <p:cNvSpPr txBox="1"/>
          <p:nvPr/>
        </p:nvSpPr>
        <p:spPr>
          <a:xfrm>
            <a:off x="4499992" y="5157192"/>
            <a:ext cx="2441694" cy="430887"/>
          </a:xfrm>
          <a:prstGeom prst="rect">
            <a:avLst/>
          </a:prstGeom>
          <a:noFill/>
        </p:spPr>
        <p:txBody>
          <a:bodyPr wrap="none" rtlCol="0">
            <a:spAutoFit/>
          </a:bodyPr>
          <a:lstStyle/>
          <a:p>
            <a:pPr algn="r"/>
            <a:r>
              <a:rPr lang="ja-JP" altLang="da-DK" sz="1100" b="1" dirty="0" smtClean="0">
                <a:solidFill>
                  <a:srgbClr val="FF0000"/>
                </a:solidFill>
                <a:latin typeface="Open Sans" pitchFamily="34" charset="0"/>
                <a:ea typeface="Open Sans" pitchFamily="34" charset="0"/>
                <a:cs typeface="Open Sans" pitchFamily="34" charset="0"/>
              </a:rPr>
              <a:t>麦藁とウッドチップの焼却による</a:t>
            </a:r>
            <a:endParaRPr lang="da-DK" altLang="ja-JP" sz="1100" b="1" dirty="0" smtClean="0">
              <a:solidFill>
                <a:srgbClr val="FF0000"/>
              </a:solidFill>
              <a:latin typeface="Open Sans" pitchFamily="34" charset="0"/>
              <a:ea typeface="Open Sans" pitchFamily="34" charset="0"/>
              <a:cs typeface="Open Sans" pitchFamily="34" charset="0"/>
            </a:endParaRPr>
          </a:p>
          <a:p>
            <a:pPr algn="r"/>
            <a:r>
              <a:rPr lang="ja-JP" altLang="da-DK" sz="1100" b="1" dirty="0" smtClean="0">
                <a:solidFill>
                  <a:srgbClr val="FF0000"/>
                </a:solidFill>
                <a:latin typeface="Open Sans" pitchFamily="34" charset="0"/>
                <a:ea typeface="Open Sans" pitchFamily="34" charset="0"/>
                <a:cs typeface="Open Sans" pitchFamily="34" charset="0"/>
              </a:rPr>
              <a:t>塩分と重金を含む飛散灰とバイオ灰</a:t>
            </a:r>
            <a:endParaRPr lang="da-DK" sz="1100" b="1" dirty="0" smtClean="0">
              <a:solidFill>
                <a:srgbClr val="FF0000"/>
              </a:solidFill>
              <a:latin typeface="Open Sans" pitchFamily="34" charset="0"/>
              <a:ea typeface="Open Sans" pitchFamily="34" charset="0"/>
              <a:cs typeface="Open Sans" pitchFamily="34" charset="0"/>
            </a:endParaRPr>
          </a:p>
        </p:txBody>
      </p:sp>
      <p:sp>
        <p:nvSpPr>
          <p:cNvPr id="14" name="Tekstboks 13"/>
          <p:cNvSpPr txBox="1"/>
          <p:nvPr/>
        </p:nvSpPr>
        <p:spPr>
          <a:xfrm>
            <a:off x="6980133" y="5111025"/>
            <a:ext cx="1467068" cy="400110"/>
          </a:xfrm>
          <a:prstGeom prst="rect">
            <a:avLst/>
          </a:prstGeom>
          <a:noFill/>
        </p:spPr>
        <p:txBody>
          <a:bodyPr wrap="none" rtlCol="0">
            <a:spAutoFit/>
          </a:bodyPr>
          <a:lstStyle/>
          <a:p>
            <a:pPr algn="r"/>
            <a:r>
              <a:rPr lang="ja-JP" altLang="da-DK" sz="1000" b="1" dirty="0" smtClean="0">
                <a:solidFill>
                  <a:srgbClr val="FF0000"/>
                </a:solidFill>
                <a:latin typeface="Open Sans" pitchFamily="34" charset="0"/>
                <a:ea typeface="Open Sans" pitchFamily="34" charset="0"/>
                <a:cs typeface="Open Sans" pitchFamily="34" charset="0"/>
              </a:rPr>
              <a:t>業界、家庭及び</a:t>
            </a:r>
            <a:endParaRPr lang="da-DK" altLang="ja-JP" sz="1000" b="1" dirty="0" smtClean="0">
              <a:solidFill>
                <a:srgbClr val="FF0000"/>
              </a:solidFill>
              <a:latin typeface="Open Sans" pitchFamily="34" charset="0"/>
              <a:ea typeface="Open Sans" pitchFamily="34" charset="0"/>
              <a:cs typeface="Open Sans" pitchFamily="34" charset="0"/>
            </a:endParaRPr>
          </a:p>
          <a:p>
            <a:pPr algn="r"/>
            <a:r>
              <a:rPr lang="ja-JP" altLang="da-DK" sz="1000" b="1" dirty="0">
                <a:solidFill>
                  <a:srgbClr val="FF0000"/>
                </a:solidFill>
                <a:latin typeface="Open Sans" pitchFamily="34" charset="0"/>
                <a:ea typeface="Open Sans" pitchFamily="34" charset="0"/>
                <a:cs typeface="Open Sans" pitchFamily="34" charset="0"/>
              </a:rPr>
              <a:t>化</a:t>
            </a:r>
            <a:r>
              <a:rPr lang="ja-JP" altLang="da-DK" sz="1000" b="1" dirty="0" smtClean="0">
                <a:solidFill>
                  <a:srgbClr val="FF0000"/>
                </a:solidFill>
                <a:latin typeface="Open Sans" pitchFamily="34" charset="0"/>
                <a:ea typeface="Open Sans" pitchFamily="34" charset="0"/>
                <a:cs typeface="Open Sans" pitchFamily="34" charset="0"/>
              </a:rPr>
              <a:t>学</a:t>
            </a:r>
            <a:r>
              <a:rPr lang="ja-JP" altLang="da-DK" sz="1000" b="1" dirty="0">
                <a:solidFill>
                  <a:srgbClr val="FF0000"/>
                </a:solidFill>
                <a:latin typeface="Open Sans" pitchFamily="34" charset="0"/>
                <a:ea typeface="Open Sans" pitchFamily="34" charset="0"/>
                <a:cs typeface="Open Sans" pitchFamily="34" charset="0"/>
              </a:rPr>
              <a:t>廃</a:t>
            </a:r>
            <a:r>
              <a:rPr lang="ja-JP" altLang="da-DK" sz="1000" b="1" dirty="0" smtClean="0">
                <a:solidFill>
                  <a:srgbClr val="FF0000"/>
                </a:solidFill>
                <a:latin typeface="Open Sans" pitchFamily="34" charset="0"/>
                <a:ea typeface="Open Sans" pitchFamily="34" charset="0"/>
                <a:cs typeface="Open Sans" pitchFamily="34" charset="0"/>
              </a:rPr>
              <a:t>棄物、特別処理</a:t>
            </a:r>
            <a:endParaRPr lang="da-DK" sz="1000" b="1" dirty="0" smtClean="0">
              <a:solidFill>
                <a:srgbClr val="FF000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578008078"/>
      </p:ext>
    </p:extLst>
  </p:cSld>
  <p:clrMapOvr>
    <a:masterClrMapping/>
  </p:clrMapOvr>
  <p:timing>
    <p:tnLst>
      <p:par>
        <p:cTn id="1" dur="indefinite" restart="never" nodeType="tmRoot"/>
      </p:par>
    </p:tnLst>
  </p:timing>
</p:sld>
</file>

<file path=ppt/theme/theme1.xml><?xml version="1.0" encoding="utf-8"?>
<a:theme xmlns:a="http://schemas.openxmlformats.org/drawingml/2006/main" name="MEC_powerpoint">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r">
          <a:defRPr sz="1100" dirty="0" smtClean="0">
            <a:solidFill>
              <a:schemeClr val="bg1"/>
            </a:solidFill>
            <a:latin typeface="Open Sans" pitchFamily="34" charset="0"/>
            <a:ea typeface="Open Sans" pitchFamily="34" charset="0"/>
            <a:cs typeface="Open Sans" pitchFamily="34" charset="0"/>
          </a:defRPr>
        </a:defPPr>
      </a:lstStyle>
    </a:txDef>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587</TotalTime>
  <Words>722</Words>
  <Application>Microsoft Office PowerPoint</Application>
  <PresentationFormat>Skærmshow (4:3)</PresentationFormat>
  <Paragraphs>225</Paragraphs>
  <Slides>15</Slides>
  <Notes>0</Notes>
  <HiddenSlides>0</HiddenSlides>
  <MMClips>0</MMClips>
  <ScaleCrop>false</ScaleCrop>
  <HeadingPairs>
    <vt:vector size="4" baseType="variant">
      <vt:variant>
        <vt:lpstr>Tema</vt:lpstr>
      </vt:variant>
      <vt:variant>
        <vt:i4>1</vt:i4>
      </vt:variant>
      <vt:variant>
        <vt:lpstr>Diastitler</vt:lpstr>
      </vt:variant>
      <vt:variant>
        <vt:i4>15</vt:i4>
      </vt:variant>
    </vt:vector>
  </HeadingPairs>
  <TitlesOfParts>
    <vt:vector size="16" baseType="lpstr">
      <vt:lpstr>MEC_powerpoint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Vestforsyning Erhverv 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Trine Guldager</dc:creator>
  <cp:lastModifiedBy>Kenji Stefan Suzuki</cp:lastModifiedBy>
  <cp:revision>61</cp:revision>
  <cp:lastPrinted>2017-04-12T15:32:40Z</cp:lastPrinted>
  <dcterms:created xsi:type="dcterms:W3CDTF">2016-02-09T10:04:16Z</dcterms:created>
  <dcterms:modified xsi:type="dcterms:W3CDTF">2019-12-29T16:23:40Z</dcterms:modified>
</cp:coreProperties>
</file>